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9" r:id="rId14"/>
    <p:sldId id="277" r:id="rId15"/>
    <p:sldId id="27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0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BC007-8C51-4671-9256-FFF3FFB89CC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12BA7154-34B6-499D-86A8-70D775BD10E5}">
      <dgm:prSet phldrT="[Testo]"/>
      <dgm:spPr/>
      <dgm:t>
        <a:bodyPr/>
        <a:lstStyle/>
        <a:p>
          <a:r>
            <a:rPr lang="it-IT" dirty="0" smtClean="0"/>
            <a:t>1100-1250</a:t>
          </a:r>
          <a:endParaRPr lang="it-IT" dirty="0"/>
        </a:p>
      </dgm:t>
    </dgm:pt>
    <dgm:pt modelId="{98A9A8AC-0519-406E-B588-29F193F8C0BD}" type="parTrans" cxnId="{11410F53-2D67-44EE-BC79-9584EA925446}">
      <dgm:prSet/>
      <dgm:spPr/>
      <dgm:t>
        <a:bodyPr/>
        <a:lstStyle/>
        <a:p>
          <a:endParaRPr lang="it-IT"/>
        </a:p>
      </dgm:t>
    </dgm:pt>
    <dgm:pt modelId="{CB8EA2B7-7C75-416E-ADC5-1834CA2032D8}" type="sibTrans" cxnId="{11410F53-2D67-44EE-BC79-9584EA925446}">
      <dgm:prSet/>
      <dgm:spPr/>
      <dgm:t>
        <a:bodyPr/>
        <a:lstStyle/>
        <a:p>
          <a:endParaRPr lang="it-IT"/>
        </a:p>
      </dgm:t>
    </dgm:pt>
    <dgm:pt modelId="{0D139E61-1759-4B68-896D-2D2205673D22}">
      <dgm:prSet phldrT="[Testo]"/>
      <dgm:spPr/>
      <dgm:t>
        <a:bodyPr/>
        <a:lstStyle/>
        <a:p>
          <a:r>
            <a:rPr lang="it-IT" dirty="0" smtClean="0"/>
            <a:t>Nascita dei Comuni</a:t>
          </a:r>
          <a:endParaRPr lang="it-IT" dirty="0"/>
        </a:p>
      </dgm:t>
    </dgm:pt>
    <dgm:pt modelId="{05E14316-6CF0-4B0C-A69B-C4491F441C2A}" type="parTrans" cxnId="{FCA9553F-BE2C-448E-B0EA-A225E5FD6240}">
      <dgm:prSet/>
      <dgm:spPr/>
      <dgm:t>
        <a:bodyPr/>
        <a:lstStyle/>
        <a:p>
          <a:endParaRPr lang="it-IT"/>
        </a:p>
      </dgm:t>
    </dgm:pt>
    <dgm:pt modelId="{58C8C9BA-749A-45D1-B4F9-A6DBFAD503A2}" type="sibTrans" cxnId="{FCA9553F-BE2C-448E-B0EA-A225E5FD6240}">
      <dgm:prSet/>
      <dgm:spPr/>
      <dgm:t>
        <a:bodyPr/>
        <a:lstStyle/>
        <a:p>
          <a:endParaRPr lang="it-IT"/>
        </a:p>
      </dgm:t>
    </dgm:pt>
    <dgm:pt modelId="{8F3E4756-EBB3-43BC-862B-5ACC15AF040D}">
      <dgm:prSet phldrT="[Testo]"/>
      <dgm:spPr/>
      <dgm:t>
        <a:bodyPr/>
        <a:lstStyle/>
        <a:p>
          <a:r>
            <a:rPr lang="it-IT" dirty="0" smtClean="0"/>
            <a:t>1250-1350</a:t>
          </a:r>
          <a:endParaRPr lang="it-IT" dirty="0"/>
        </a:p>
      </dgm:t>
    </dgm:pt>
    <dgm:pt modelId="{9835A5E9-B156-445C-A94A-42D0D2CD3235}" type="parTrans" cxnId="{9798693F-59D1-433A-BF8F-95AA4B36D05F}">
      <dgm:prSet/>
      <dgm:spPr/>
      <dgm:t>
        <a:bodyPr/>
        <a:lstStyle/>
        <a:p>
          <a:endParaRPr lang="it-IT"/>
        </a:p>
      </dgm:t>
    </dgm:pt>
    <dgm:pt modelId="{ED427A08-1D30-4067-AAAE-4BB5544C7E69}" type="sibTrans" cxnId="{9798693F-59D1-433A-BF8F-95AA4B36D05F}">
      <dgm:prSet/>
      <dgm:spPr/>
      <dgm:t>
        <a:bodyPr/>
        <a:lstStyle/>
        <a:p>
          <a:endParaRPr lang="it-IT"/>
        </a:p>
      </dgm:t>
    </dgm:pt>
    <dgm:pt modelId="{A5BE245B-C888-47D8-A358-8435026CCFDD}">
      <dgm:prSet phldrT="[Testo]"/>
      <dgm:spPr/>
      <dgm:t>
        <a:bodyPr/>
        <a:lstStyle/>
        <a:p>
          <a:r>
            <a:rPr lang="it-IT" dirty="0" smtClean="0"/>
            <a:t>Signorie</a:t>
          </a:r>
          <a:endParaRPr lang="it-IT" dirty="0"/>
        </a:p>
      </dgm:t>
    </dgm:pt>
    <dgm:pt modelId="{F591EC8B-2CFB-47D6-B32F-2BF5A0394A8E}" type="parTrans" cxnId="{584294E0-788A-400A-9A2A-46A05F2E503F}">
      <dgm:prSet/>
      <dgm:spPr/>
      <dgm:t>
        <a:bodyPr/>
        <a:lstStyle/>
        <a:p>
          <a:endParaRPr lang="it-IT"/>
        </a:p>
      </dgm:t>
    </dgm:pt>
    <dgm:pt modelId="{3DC36F5A-6D95-4575-92D6-335580FE16F6}" type="sibTrans" cxnId="{584294E0-788A-400A-9A2A-46A05F2E503F}">
      <dgm:prSet/>
      <dgm:spPr/>
      <dgm:t>
        <a:bodyPr/>
        <a:lstStyle/>
        <a:p>
          <a:endParaRPr lang="it-IT"/>
        </a:p>
      </dgm:t>
    </dgm:pt>
    <dgm:pt modelId="{4D153201-7BD4-4E76-817C-8C0EDEC7950F}">
      <dgm:prSet phldrT="[Testo]"/>
      <dgm:spPr/>
      <dgm:t>
        <a:bodyPr/>
        <a:lstStyle/>
        <a:p>
          <a:r>
            <a:rPr lang="it-IT" dirty="0" smtClean="0"/>
            <a:t>Repubbliche oligarchiche</a:t>
          </a:r>
          <a:endParaRPr lang="it-IT" dirty="0"/>
        </a:p>
      </dgm:t>
    </dgm:pt>
    <dgm:pt modelId="{1C864054-73A5-4759-843C-AE3A7929E8B2}" type="parTrans" cxnId="{8CF2BE83-C60C-4FAF-B254-8BD14593F96D}">
      <dgm:prSet/>
      <dgm:spPr/>
      <dgm:t>
        <a:bodyPr/>
        <a:lstStyle/>
        <a:p>
          <a:endParaRPr lang="it-IT"/>
        </a:p>
      </dgm:t>
    </dgm:pt>
    <dgm:pt modelId="{B8EDF64C-5BFA-446B-9228-AAA5BCBA49D6}" type="sibTrans" cxnId="{8CF2BE83-C60C-4FAF-B254-8BD14593F96D}">
      <dgm:prSet/>
      <dgm:spPr/>
      <dgm:t>
        <a:bodyPr/>
        <a:lstStyle/>
        <a:p>
          <a:endParaRPr lang="it-IT"/>
        </a:p>
      </dgm:t>
    </dgm:pt>
    <dgm:pt modelId="{B435474D-9E83-416A-B77B-DD4E122543DA}">
      <dgm:prSet phldrT="[Testo]"/>
      <dgm:spPr/>
      <dgm:t>
        <a:bodyPr/>
        <a:lstStyle/>
        <a:p>
          <a:r>
            <a:rPr lang="it-IT" dirty="0" smtClean="0"/>
            <a:t>1350-1500</a:t>
          </a:r>
          <a:endParaRPr lang="it-IT" dirty="0"/>
        </a:p>
      </dgm:t>
    </dgm:pt>
    <dgm:pt modelId="{F104F0DA-7103-4A43-A463-A1D3C9301375}" type="parTrans" cxnId="{654AF341-E11B-4E71-9D53-B427C477491D}">
      <dgm:prSet/>
      <dgm:spPr/>
      <dgm:t>
        <a:bodyPr/>
        <a:lstStyle/>
        <a:p>
          <a:endParaRPr lang="it-IT"/>
        </a:p>
      </dgm:t>
    </dgm:pt>
    <dgm:pt modelId="{7B71B2D3-DEA2-443F-88A9-FD96F8492699}" type="sibTrans" cxnId="{654AF341-E11B-4E71-9D53-B427C477491D}">
      <dgm:prSet/>
      <dgm:spPr/>
      <dgm:t>
        <a:bodyPr/>
        <a:lstStyle/>
        <a:p>
          <a:endParaRPr lang="it-IT"/>
        </a:p>
      </dgm:t>
    </dgm:pt>
    <dgm:pt modelId="{53361FFE-00DF-4536-BAB6-CACADBEB7A80}">
      <dgm:prSet phldrT="[Testo]"/>
      <dgm:spPr/>
      <dgm:t>
        <a:bodyPr/>
        <a:lstStyle/>
        <a:p>
          <a:r>
            <a:rPr lang="it-IT" dirty="0" smtClean="0"/>
            <a:t>Principati</a:t>
          </a:r>
          <a:endParaRPr lang="it-IT" dirty="0"/>
        </a:p>
      </dgm:t>
    </dgm:pt>
    <dgm:pt modelId="{9DB32ED4-EE54-4F69-B915-F100D9C1B5E5}" type="parTrans" cxnId="{B3D8799E-42FC-4875-9777-699A2E7060EC}">
      <dgm:prSet/>
      <dgm:spPr/>
      <dgm:t>
        <a:bodyPr/>
        <a:lstStyle/>
        <a:p>
          <a:endParaRPr lang="it-IT"/>
        </a:p>
      </dgm:t>
    </dgm:pt>
    <dgm:pt modelId="{BE5E96C5-5AD1-4A16-9276-931E1932021D}" type="sibTrans" cxnId="{B3D8799E-42FC-4875-9777-699A2E7060EC}">
      <dgm:prSet/>
      <dgm:spPr/>
      <dgm:t>
        <a:bodyPr/>
        <a:lstStyle/>
        <a:p>
          <a:endParaRPr lang="it-IT"/>
        </a:p>
      </dgm:t>
    </dgm:pt>
    <dgm:pt modelId="{EC21CC4B-C786-4BE4-A703-EEC20BDA24EE}" type="pres">
      <dgm:prSet presAssocID="{24EBC007-8C51-4671-9256-FFF3FFB89C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630A7C7-6F5F-4008-85CA-A467F58C962F}" type="pres">
      <dgm:prSet presAssocID="{12BA7154-34B6-499D-86A8-70D775BD10E5}" presName="linNode" presStyleCnt="0"/>
      <dgm:spPr/>
    </dgm:pt>
    <dgm:pt modelId="{E1F8E14C-D175-4E89-8A3D-F8A4EC7F0B82}" type="pres">
      <dgm:prSet presAssocID="{12BA7154-34B6-499D-86A8-70D775BD10E5}" presName="parentText" presStyleLbl="node1" presStyleIdx="0" presStyleCnt="3" custLinFactNeighborX="-611" custLinFactNeighborY="2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29A125-1463-4971-87B9-B837DE5346CF}" type="pres">
      <dgm:prSet presAssocID="{12BA7154-34B6-499D-86A8-70D775BD10E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FF3BF1-FB22-42EA-AF05-84BCF4E05565}" type="pres">
      <dgm:prSet presAssocID="{CB8EA2B7-7C75-416E-ADC5-1834CA2032D8}" presName="sp" presStyleCnt="0"/>
      <dgm:spPr/>
    </dgm:pt>
    <dgm:pt modelId="{18C27548-AB3F-4125-801B-5DF196D53714}" type="pres">
      <dgm:prSet presAssocID="{8F3E4756-EBB3-43BC-862B-5ACC15AF040D}" presName="linNode" presStyleCnt="0"/>
      <dgm:spPr/>
    </dgm:pt>
    <dgm:pt modelId="{3F680B25-DE2F-4056-8BE9-128321263C86}" type="pres">
      <dgm:prSet presAssocID="{8F3E4756-EBB3-43BC-862B-5ACC15AF040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5E510A-014C-4B11-A114-C6BBD5FB254B}" type="pres">
      <dgm:prSet presAssocID="{8F3E4756-EBB3-43BC-862B-5ACC15AF040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AFD374-2258-409A-A2C7-2D0FB464713C}" type="pres">
      <dgm:prSet presAssocID="{ED427A08-1D30-4067-AAAE-4BB5544C7E69}" presName="sp" presStyleCnt="0"/>
      <dgm:spPr/>
    </dgm:pt>
    <dgm:pt modelId="{7ABA1968-AA81-48BB-A9C6-7C990FB95E8F}" type="pres">
      <dgm:prSet presAssocID="{B435474D-9E83-416A-B77B-DD4E122543DA}" presName="linNode" presStyleCnt="0"/>
      <dgm:spPr/>
    </dgm:pt>
    <dgm:pt modelId="{1F8F1868-852D-4063-8E75-BA91D7BE78FA}" type="pres">
      <dgm:prSet presAssocID="{B435474D-9E83-416A-B77B-DD4E122543D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96B066-6F90-4D97-9D76-FCBA7D4C3F28}" type="pres">
      <dgm:prSet presAssocID="{B435474D-9E83-416A-B77B-DD4E122543D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4AF341-E11B-4E71-9D53-B427C477491D}" srcId="{24EBC007-8C51-4671-9256-FFF3FFB89CC4}" destId="{B435474D-9E83-416A-B77B-DD4E122543DA}" srcOrd="2" destOrd="0" parTransId="{F104F0DA-7103-4A43-A463-A1D3C9301375}" sibTransId="{7B71B2D3-DEA2-443F-88A9-FD96F8492699}"/>
    <dgm:cxn modelId="{A498CB26-D1D0-421F-BE0F-F801473D0C74}" type="presOf" srcId="{0D139E61-1759-4B68-896D-2D2205673D22}" destId="{E729A125-1463-4971-87B9-B837DE5346CF}" srcOrd="0" destOrd="0" presId="urn:microsoft.com/office/officeart/2005/8/layout/vList5"/>
    <dgm:cxn modelId="{9798693F-59D1-433A-BF8F-95AA4B36D05F}" srcId="{24EBC007-8C51-4671-9256-FFF3FFB89CC4}" destId="{8F3E4756-EBB3-43BC-862B-5ACC15AF040D}" srcOrd="1" destOrd="0" parTransId="{9835A5E9-B156-445C-A94A-42D0D2CD3235}" sibTransId="{ED427A08-1D30-4067-AAAE-4BB5544C7E69}"/>
    <dgm:cxn modelId="{584294E0-788A-400A-9A2A-46A05F2E503F}" srcId="{8F3E4756-EBB3-43BC-862B-5ACC15AF040D}" destId="{A5BE245B-C888-47D8-A358-8435026CCFDD}" srcOrd="0" destOrd="0" parTransId="{F591EC8B-2CFB-47D6-B32F-2BF5A0394A8E}" sibTransId="{3DC36F5A-6D95-4575-92D6-335580FE16F6}"/>
    <dgm:cxn modelId="{333F6E08-BF6E-4F7D-B887-3312500B46A5}" type="presOf" srcId="{12BA7154-34B6-499D-86A8-70D775BD10E5}" destId="{E1F8E14C-D175-4E89-8A3D-F8A4EC7F0B82}" srcOrd="0" destOrd="0" presId="urn:microsoft.com/office/officeart/2005/8/layout/vList5"/>
    <dgm:cxn modelId="{B3D8799E-42FC-4875-9777-699A2E7060EC}" srcId="{B435474D-9E83-416A-B77B-DD4E122543DA}" destId="{53361FFE-00DF-4536-BAB6-CACADBEB7A80}" srcOrd="0" destOrd="0" parTransId="{9DB32ED4-EE54-4F69-B915-F100D9C1B5E5}" sibTransId="{BE5E96C5-5AD1-4A16-9276-931E1932021D}"/>
    <dgm:cxn modelId="{8CF2BE83-C60C-4FAF-B254-8BD14593F96D}" srcId="{8F3E4756-EBB3-43BC-862B-5ACC15AF040D}" destId="{4D153201-7BD4-4E76-817C-8C0EDEC7950F}" srcOrd="1" destOrd="0" parTransId="{1C864054-73A5-4759-843C-AE3A7929E8B2}" sibTransId="{B8EDF64C-5BFA-446B-9228-AAA5BCBA49D6}"/>
    <dgm:cxn modelId="{B02BDE8E-3419-4FE6-84D0-60F384CD9B9B}" type="presOf" srcId="{A5BE245B-C888-47D8-A358-8435026CCFDD}" destId="{AB5E510A-014C-4B11-A114-C6BBD5FB254B}" srcOrd="0" destOrd="0" presId="urn:microsoft.com/office/officeart/2005/8/layout/vList5"/>
    <dgm:cxn modelId="{17CA3D52-B40A-4326-ABDB-E7F4DE483408}" type="presOf" srcId="{4D153201-7BD4-4E76-817C-8C0EDEC7950F}" destId="{AB5E510A-014C-4B11-A114-C6BBD5FB254B}" srcOrd="0" destOrd="1" presId="urn:microsoft.com/office/officeart/2005/8/layout/vList5"/>
    <dgm:cxn modelId="{1CC118E8-157D-4C9A-B467-DFD4136AC9F5}" type="presOf" srcId="{8F3E4756-EBB3-43BC-862B-5ACC15AF040D}" destId="{3F680B25-DE2F-4056-8BE9-128321263C86}" srcOrd="0" destOrd="0" presId="urn:microsoft.com/office/officeart/2005/8/layout/vList5"/>
    <dgm:cxn modelId="{5533E0C8-4D86-4499-9827-1FC95771BBD3}" type="presOf" srcId="{24EBC007-8C51-4671-9256-FFF3FFB89CC4}" destId="{EC21CC4B-C786-4BE4-A703-EEC20BDA24EE}" srcOrd="0" destOrd="0" presId="urn:microsoft.com/office/officeart/2005/8/layout/vList5"/>
    <dgm:cxn modelId="{0DF90816-BDA8-4DA6-81BB-CB867D3C34C8}" type="presOf" srcId="{B435474D-9E83-416A-B77B-DD4E122543DA}" destId="{1F8F1868-852D-4063-8E75-BA91D7BE78FA}" srcOrd="0" destOrd="0" presId="urn:microsoft.com/office/officeart/2005/8/layout/vList5"/>
    <dgm:cxn modelId="{FCA9553F-BE2C-448E-B0EA-A225E5FD6240}" srcId="{12BA7154-34B6-499D-86A8-70D775BD10E5}" destId="{0D139E61-1759-4B68-896D-2D2205673D22}" srcOrd="0" destOrd="0" parTransId="{05E14316-6CF0-4B0C-A69B-C4491F441C2A}" sibTransId="{58C8C9BA-749A-45D1-B4F9-A6DBFAD503A2}"/>
    <dgm:cxn modelId="{B849A73B-60AA-44E6-A418-29BB5FB6A834}" type="presOf" srcId="{53361FFE-00DF-4536-BAB6-CACADBEB7A80}" destId="{5596B066-6F90-4D97-9D76-FCBA7D4C3F28}" srcOrd="0" destOrd="0" presId="urn:microsoft.com/office/officeart/2005/8/layout/vList5"/>
    <dgm:cxn modelId="{11410F53-2D67-44EE-BC79-9584EA925446}" srcId="{24EBC007-8C51-4671-9256-FFF3FFB89CC4}" destId="{12BA7154-34B6-499D-86A8-70D775BD10E5}" srcOrd="0" destOrd="0" parTransId="{98A9A8AC-0519-406E-B588-29F193F8C0BD}" sibTransId="{CB8EA2B7-7C75-416E-ADC5-1834CA2032D8}"/>
    <dgm:cxn modelId="{BA7FE586-9516-42F3-A289-3298CED01730}" type="presParOf" srcId="{EC21CC4B-C786-4BE4-A703-EEC20BDA24EE}" destId="{9630A7C7-6F5F-4008-85CA-A467F58C962F}" srcOrd="0" destOrd="0" presId="urn:microsoft.com/office/officeart/2005/8/layout/vList5"/>
    <dgm:cxn modelId="{D9060806-A3DE-456A-8CAE-F7ED89460007}" type="presParOf" srcId="{9630A7C7-6F5F-4008-85CA-A467F58C962F}" destId="{E1F8E14C-D175-4E89-8A3D-F8A4EC7F0B82}" srcOrd="0" destOrd="0" presId="urn:microsoft.com/office/officeart/2005/8/layout/vList5"/>
    <dgm:cxn modelId="{1AFA0F7F-2A78-430C-90FE-D1808DE0F1D5}" type="presParOf" srcId="{9630A7C7-6F5F-4008-85CA-A467F58C962F}" destId="{E729A125-1463-4971-87B9-B837DE5346CF}" srcOrd="1" destOrd="0" presId="urn:microsoft.com/office/officeart/2005/8/layout/vList5"/>
    <dgm:cxn modelId="{D409C532-C2D0-4796-9C2D-4760931DDF3C}" type="presParOf" srcId="{EC21CC4B-C786-4BE4-A703-EEC20BDA24EE}" destId="{B1FF3BF1-FB22-42EA-AF05-84BCF4E05565}" srcOrd="1" destOrd="0" presId="urn:microsoft.com/office/officeart/2005/8/layout/vList5"/>
    <dgm:cxn modelId="{070485D5-B112-49F0-AFC7-8323C504E882}" type="presParOf" srcId="{EC21CC4B-C786-4BE4-A703-EEC20BDA24EE}" destId="{18C27548-AB3F-4125-801B-5DF196D53714}" srcOrd="2" destOrd="0" presId="urn:microsoft.com/office/officeart/2005/8/layout/vList5"/>
    <dgm:cxn modelId="{002DD1FF-465C-4225-9B75-186D4506F014}" type="presParOf" srcId="{18C27548-AB3F-4125-801B-5DF196D53714}" destId="{3F680B25-DE2F-4056-8BE9-128321263C86}" srcOrd="0" destOrd="0" presId="urn:microsoft.com/office/officeart/2005/8/layout/vList5"/>
    <dgm:cxn modelId="{8EDDD113-CC57-4CEA-AD8E-AA74E8DC1094}" type="presParOf" srcId="{18C27548-AB3F-4125-801B-5DF196D53714}" destId="{AB5E510A-014C-4B11-A114-C6BBD5FB254B}" srcOrd="1" destOrd="0" presId="urn:microsoft.com/office/officeart/2005/8/layout/vList5"/>
    <dgm:cxn modelId="{4F003405-E96B-4D15-9D10-4FE3CE108CD1}" type="presParOf" srcId="{EC21CC4B-C786-4BE4-A703-EEC20BDA24EE}" destId="{3CAFD374-2258-409A-A2C7-2D0FB464713C}" srcOrd="3" destOrd="0" presId="urn:microsoft.com/office/officeart/2005/8/layout/vList5"/>
    <dgm:cxn modelId="{99EC77FC-AF81-43B6-B537-A9DE11A1A296}" type="presParOf" srcId="{EC21CC4B-C786-4BE4-A703-EEC20BDA24EE}" destId="{7ABA1968-AA81-48BB-A9C6-7C990FB95E8F}" srcOrd="4" destOrd="0" presId="urn:microsoft.com/office/officeart/2005/8/layout/vList5"/>
    <dgm:cxn modelId="{A34FB4F9-3BDD-4018-B1FB-5CD68F71E1CB}" type="presParOf" srcId="{7ABA1968-AA81-48BB-A9C6-7C990FB95E8F}" destId="{1F8F1868-852D-4063-8E75-BA91D7BE78FA}" srcOrd="0" destOrd="0" presId="urn:microsoft.com/office/officeart/2005/8/layout/vList5"/>
    <dgm:cxn modelId="{211A206E-185D-4352-80BB-187270AD0D83}" type="presParOf" srcId="{7ABA1968-AA81-48BB-A9C6-7C990FB95E8F}" destId="{5596B066-6F90-4D97-9D76-FCBA7D4C3F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242A2-72FA-4EB8-8F55-8536594BDA43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C63CB04A-50F5-4B46-8E6D-27EA716D43E6}">
      <dgm:prSet phldrT="[Testo]"/>
      <dgm:spPr/>
      <dgm:t>
        <a:bodyPr/>
        <a:lstStyle/>
        <a:p>
          <a:r>
            <a:rPr lang="it-IT" dirty="0" smtClean="0"/>
            <a:t>Nascita dei Comuni</a:t>
          </a:r>
          <a:endParaRPr lang="it-IT" dirty="0"/>
        </a:p>
      </dgm:t>
    </dgm:pt>
    <dgm:pt modelId="{76979B11-9C95-4031-AA35-14B159338367}" type="parTrans" cxnId="{DCCA39EF-B972-4E1F-9D03-AE9921B67966}">
      <dgm:prSet/>
      <dgm:spPr/>
      <dgm:t>
        <a:bodyPr/>
        <a:lstStyle/>
        <a:p>
          <a:endParaRPr lang="it-IT"/>
        </a:p>
      </dgm:t>
    </dgm:pt>
    <dgm:pt modelId="{6837487E-9B48-4B62-B391-48BEF6F58486}" type="sibTrans" cxnId="{DCCA39EF-B972-4E1F-9D03-AE9921B67966}">
      <dgm:prSet/>
      <dgm:spPr/>
      <dgm:t>
        <a:bodyPr/>
        <a:lstStyle/>
        <a:p>
          <a:endParaRPr lang="it-IT"/>
        </a:p>
      </dgm:t>
    </dgm:pt>
    <dgm:pt modelId="{72ACBDD7-423A-4153-97B4-2F9A8FF9809E}">
      <dgm:prSet phldrT="[Testo]"/>
      <dgm:spPr/>
      <dgm:t>
        <a:bodyPr/>
        <a:lstStyle/>
        <a:p>
          <a:r>
            <a:rPr lang="it-IT" dirty="0" smtClean="0"/>
            <a:t>Comuni consolari</a:t>
          </a:r>
          <a:endParaRPr lang="it-IT" dirty="0"/>
        </a:p>
      </dgm:t>
    </dgm:pt>
    <dgm:pt modelId="{F9C7F427-C10A-4E2D-A49D-B1F871F56F80}" type="parTrans" cxnId="{993117F7-B7DC-4DC2-A983-31088D7D52BF}">
      <dgm:prSet/>
      <dgm:spPr/>
      <dgm:t>
        <a:bodyPr/>
        <a:lstStyle/>
        <a:p>
          <a:endParaRPr lang="it-IT"/>
        </a:p>
      </dgm:t>
    </dgm:pt>
    <dgm:pt modelId="{D50BE257-216D-4C99-8A64-7A9289AF9767}" type="sibTrans" cxnId="{993117F7-B7DC-4DC2-A983-31088D7D52BF}">
      <dgm:prSet/>
      <dgm:spPr/>
      <dgm:t>
        <a:bodyPr/>
        <a:lstStyle/>
        <a:p>
          <a:endParaRPr lang="it-IT"/>
        </a:p>
      </dgm:t>
    </dgm:pt>
    <dgm:pt modelId="{CEAAB08B-5142-43C9-B7FD-9CD0585604FB}">
      <dgm:prSet phldrT="[Testo]"/>
      <dgm:spPr/>
      <dgm:t>
        <a:bodyPr/>
        <a:lstStyle/>
        <a:p>
          <a:r>
            <a:rPr lang="it-IT" dirty="0" smtClean="0"/>
            <a:t>Importanza delle Corporazioni</a:t>
          </a:r>
          <a:endParaRPr lang="it-IT" dirty="0"/>
        </a:p>
      </dgm:t>
    </dgm:pt>
    <dgm:pt modelId="{8D4D3711-7DFB-4A0F-A482-8B657D67C08C}" type="parTrans" cxnId="{38E41916-50ED-45E6-AC1A-B1652FDF7307}">
      <dgm:prSet/>
      <dgm:spPr/>
      <dgm:t>
        <a:bodyPr/>
        <a:lstStyle/>
        <a:p>
          <a:endParaRPr lang="it-IT"/>
        </a:p>
      </dgm:t>
    </dgm:pt>
    <dgm:pt modelId="{F7214F99-D83E-4A7C-9FF8-110822342796}" type="sibTrans" cxnId="{38E41916-50ED-45E6-AC1A-B1652FDF7307}">
      <dgm:prSet/>
      <dgm:spPr/>
      <dgm:t>
        <a:bodyPr/>
        <a:lstStyle/>
        <a:p>
          <a:endParaRPr lang="it-IT"/>
        </a:p>
      </dgm:t>
    </dgm:pt>
    <dgm:pt modelId="{C8809665-2BAE-4D3A-A877-77BE2264F3AE}" type="pres">
      <dgm:prSet presAssocID="{8FD242A2-72FA-4EB8-8F55-8536594BDA43}" presName="linearFlow" presStyleCnt="0">
        <dgm:presLayoutVars>
          <dgm:resizeHandles val="exact"/>
        </dgm:presLayoutVars>
      </dgm:prSet>
      <dgm:spPr/>
    </dgm:pt>
    <dgm:pt modelId="{21B787E7-2DEC-424C-B846-14A90E300743}" type="pres">
      <dgm:prSet presAssocID="{C63CB04A-50F5-4B46-8E6D-27EA716D43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D5D7CB-A1E1-4E10-9E49-2ED68729DBD1}" type="pres">
      <dgm:prSet presAssocID="{6837487E-9B48-4B62-B391-48BEF6F58486}" presName="sibTrans" presStyleLbl="sibTrans2D1" presStyleIdx="0" presStyleCnt="2"/>
      <dgm:spPr/>
      <dgm:t>
        <a:bodyPr/>
        <a:lstStyle/>
        <a:p>
          <a:endParaRPr lang="it-IT"/>
        </a:p>
      </dgm:t>
    </dgm:pt>
    <dgm:pt modelId="{CBFFEE9A-B269-4AA6-8676-14CD2F61FC14}" type="pres">
      <dgm:prSet presAssocID="{6837487E-9B48-4B62-B391-48BEF6F58486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7F699B15-8476-437A-A392-9A02481559C8}" type="pres">
      <dgm:prSet presAssocID="{72ACBDD7-423A-4153-97B4-2F9A8FF980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FDF410-E05C-4ED9-8AAD-DBC2A5656F01}" type="pres">
      <dgm:prSet presAssocID="{D50BE257-216D-4C99-8A64-7A9289AF9767}" presName="sibTrans" presStyleLbl="sibTrans2D1" presStyleIdx="1" presStyleCnt="2"/>
      <dgm:spPr/>
      <dgm:t>
        <a:bodyPr/>
        <a:lstStyle/>
        <a:p>
          <a:endParaRPr lang="it-IT"/>
        </a:p>
      </dgm:t>
    </dgm:pt>
    <dgm:pt modelId="{6723C869-80C5-4779-818A-1310E576F05B}" type="pres">
      <dgm:prSet presAssocID="{D50BE257-216D-4C99-8A64-7A9289AF9767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39FFD6FE-8972-4167-9510-E48D2B400C4A}" type="pres">
      <dgm:prSet presAssocID="{CEAAB08B-5142-43C9-B7FD-9CD0585604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AA6E30-A070-4480-B59E-0EB5FB79A0BF}" type="presOf" srcId="{D50BE257-216D-4C99-8A64-7A9289AF9767}" destId="{9DFDF410-E05C-4ED9-8AAD-DBC2A5656F01}" srcOrd="0" destOrd="0" presId="urn:microsoft.com/office/officeart/2005/8/layout/process2"/>
    <dgm:cxn modelId="{1BBEB679-41ED-49E7-8E2B-EA9D5EFF354B}" type="presOf" srcId="{8FD242A2-72FA-4EB8-8F55-8536594BDA43}" destId="{C8809665-2BAE-4D3A-A877-77BE2264F3AE}" srcOrd="0" destOrd="0" presId="urn:microsoft.com/office/officeart/2005/8/layout/process2"/>
    <dgm:cxn modelId="{DCCA39EF-B972-4E1F-9D03-AE9921B67966}" srcId="{8FD242A2-72FA-4EB8-8F55-8536594BDA43}" destId="{C63CB04A-50F5-4B46-8E6D-27EA716D43E6}" srcOrd="0" destOrd="0" parTransId="{76979B11-9C95-4031-AA35-14B159338367}" sibTransId="{6837487E-9B48-4B62-B391-48BEF6F58486}"/>
    <dgm:cxn modelId="{2BF504A8-1A39-4A40-825A-1725A90232FD}" type="presOf" srcId="{D50BE257-216D-4C99-8A64-7A9289AF9767}" destId="{6723C869-80C5-4779-818A-1310E576F05B}" srcOrd="1" destOrd="0" presId="urn:microsoft.com/office/officeart/2005/8/layout/process2"/>
    <dgm:cxn modelId="{38E41916-50ED-45E6-AC1A-B1652FDF7307}" srcId="{8FD242A2-72FA-4EB8-8F55-8536594BDA43}" destId="{CEAAB08B-5142-43C9-B7FD-9CD0585604FB}" srcOrd="2" destOrd="0" parTransId="{8D4D3711-7DFB-4A0F-A482-8B657D67C08C}" sibTransId="{F7214F99-D83E-4A7C-9FF8-110822342796}"/>
    <dgm:cxn modelId="{993117F7-B7DC-4DC2-A983-31088D7D52BF}" srcId="{8FD242A2-72FA-4EB8-8F55-8536594BDA43}" destId="{72ACBDD7-423A-4153-97B4-2F9A8FF9809E}" srcOrd="1" destOrd="0" parTransId="{F9C7F427-C10A-4E2D-A49D-B1F871F56F80}" sibTransId="{D50BE257-216D-4C99-8A64-7A9289AF9767}"/>
    <dgm:cxn modelId="{BC2994DC-C6E9-47CF-97C2-38A1F071FCF2}" type="presOf" srcId="{6837487E-9B48-4B62-B391-48BEF6F58486}" destId="{CBFFEE9A-B269-4AA6-8676-14CD2F61FC14}" srcOrd="1" destOrd="0" presId="urn:microsoft.com/office/officeart/2005/8/layout/process2"/>
    <dgm:cxn modelId="{52F01162-4ADE-4A99-A982-20B22629FFD9}" type="presOf" srcId="{CEAAB08B-5142-43C9-B7FD-9CD0585604FB}" destId="{39FFD6FE-8972-4167-9510-E48D2B400C4A}" srcOrd="0" destOrd="0" presId="urn:microsoft.com/office/officeart/2005/8/layout/process2"/>
    <dgm:cxn modelId="{2E122D57-B254-4823-989F-EC8160190F83}" type="presOf" srcId="{72ACBDD7-423A-4153-97B4-2F9A8FF9809E}" destId="{7F699B15-8476-437A-A392-9A02481559C8}" srcOrd="0" destOrd="0" presId="urn:microsoft.com/office/officeart/2005/8/layout/process2"/>
    <dgm:cxn modelId="{AC1D2D82-908E-48B6-BCA1-0430E2F6D6C1}" type="presOf" srcId="{6837487E-9B48-4B62-B391-48BEF6F58486}" destId="{47D5D7CB-A1E1-4E10-9E49-2ED68729DBD1}" srcOrd="0" destOrd="0" presId="urn:microsoft.com/office/officeart/2005/8/layout/process2"/>
    <dgm:cxn modelId="{F4E48F6A-AA71-4B04-A199-F3CBDC418505}" type="presOf" srcId="{C63CB04A-50F5-4B46-8E6D-27EA716D43E6}" destId="{21B787E7-2DEC-424C-B846-14A90E300743}" srcOrd="0" destOrd="0" presId="urn:microsoft.com/office/officeart/2005/8/layout/process2"/>
    <dgm:cxn modelId="{CC096312-B946-4287-80E8-B387CFE70350}" type="presParOf" srcId="{C8809665-2BAE-4D3A-A877-77BE2264F3AE}" destId="{21B787E7-2DEC-424C-B846-14A90E300743}" srcOrd="0" destOrd="0" presId="urn:microsoft.com/office/officeart/2005/8/layout/process2"/>
    <dgm:cxn modelId="{200AC8CC-4913-434D-A39A-B1EDD13E8627}" type="presParOf" srcId="{C8809665-2BAE-4D3A-A877-77BE2264F3AE}" destId="{47D5D7CB-A1E1-4E10-9E49-2ED68729DBD1}" srcOrd="1" destOrd="0" presId="urn:microsoft.com/office/officeart/2005/8/layout/process2"/>
    <dgm:cxn modelId="{318D327D-704B-4D32-8699-18C9C04D86D1}" type="presParOf" srcId="{47D5D7CB-A1E1-4E10-9E49-2ED68729DBD1}" destId="{CBFFEE9A-B269-4AA6-8676-14CD2F61FC14}" srcOrd="0" destOrd="0" presId="urn:microsoft.com/office/officeart/2005/8/layout/process2"/>
    <dgm:cxn modelId="{0A9EEF6A-AFC0-4DC8-83BC-4E9E3D0D9F6A}" type="presParOf" srcId="{C8809665-2BAE-4D3A-A877-77BE2264F3AE}" destId="{7F699B15-8476-437A-A392-9A02481559C8}" srcOrd="2" destOrd="0" presId="urn:microsoft.com/office/officeart/2005/8/layout/process2"/>
    <dgm:cxn modelId="{9A057B37-4139-47DB-86E3-EA6A211A1335}" type="presParOf" srcId="{C8809665-2BAE-4D3A-A877-77BE2264F3AE}" destId="{9DFDF410-E05C-4ED9-8AAD-DBC2A5656F01}" srcOrd="3" destOrd="0" presId="urn:microsoft.com/office/officeart/2005/8/layout/process2"/>
    <dgm:cxn modelId="{5369DA64-3786-4179-B2B8-EA7535EFBD32}" type="presParOf" srcId="{9DFDF410-E05C-4ED9-8AAD-DBC2A5656F01}" destId="{6723C869-80C5-4779-818A-1310E576F05B}" srcOrd="0" destOrd="0" presId="urn:microsoft.com/office/officeart/2005/8/layout/process2"/>
    <dgm:cxn modelId="{78053612-A7A4-4365-97D3-F09C35D89197}" type="presParOf" srcId="{C8809665-2BAE-4D3A-A877-77BE2264F3AE}" destId="{39FFD6FE-8972-4167-9510-E48D2B400C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9A125-1463-4971-87B9-B837DE5346CF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Nascita dei Comuni</a:t>
          </a:r>
          <a:endParaRPr lang="it-IT" sz="2600" kern="1200" dirty="0"/>
        </a:p>
      </dsp:txBody>
      <dsp:txXfrm rot="5400000">
        <a:off x="3621405" y="-1293891"/>
        <a:ext cx="1047750" cy="3901440"/>
      </dsp:txXfrm>
    </dsp:sp>
    <dsp:sp modelId="{E1F8E14C-D175-4E89-8A3D-F8A4EC7F0B82}">
      <dsp:nvSpPr>
        <dsp:cNvPr id="0" name=""/>
        <dsp:cNvSpPr/>
      </dsp:nvSpPr>
      <dsp:spPr>
        <a:xfrm>
          <a:off x="0" y="31740"/>
          <a:ext cx="2194560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1100-1250</a:t>
          </a:r>
          <a:endParaRPr lang="it-IT" sz="3700" kern="1200" dirty="0"/>
        </a:p>
      </dsp:txBody>
      <dsp:txXfrm>
        <a:off x="0" y="31740"/>
        <a:ext cx="2194560" cy="1309687"/>
      </dsp:txXfrm>
    </dsp:sp>
    <dsp:sp modelId="{AB5E510A-014C-4B11-A114-C6BBD5FB254B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Signorie</a:t>
          </a:r>
          <a:endParaRPr lang="it-IT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Repubbliche oligarchiche</a:t>
          </a:r>
          <a:endParaRPr lang="it-IT" sz="2600" kern="1200" dirty="0"/>
        </a:p>
      </dsp:txBody>
      <dsp:txXfrm rot="5400000">
        <a:off x="3621405" y="81279"/>
        <a:ext cx="1047750" cy="3901440"/>
      </dsp:txXfrm>
    </dsp:sp>
    <dsp:sp modelId="{3F680B25-DE2F-4056-8BE9-128321263C86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1250-1350</a:t>
          </a:r>
          <a:endParaRPr lang="it-IT" sz="3700" kern="1200" dirty="0"/>
        </a:p>
      </dsp:txBody>
      <dsp:txXfrm>
        <a:off x="0" y="1377156"/>
        <a:ext cx="2194560" cy="1309687"/>
      </dsp:txXfrm>
    </dsp:sp>
    <dsp:sp modelId="{5596B066-6F90-4D97-9D76-FCBA7D4C3F28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/>
            <a:t>Principati</a:t>
          </a:r>
          <a:endParaRPr lang="it-IT" sz="2600" kern="1200" dirty="0"/>
        </a:p>
      </dsp:txBody>
      <dsp:txXfrm rot="5400000">
        <a:off x="3621405" y="1456451"/>
        <a:ext cx="1047750" cy="3901440"/>
      </dsp:txXfrm>
    </dsp:sp>
    <dsp:sp modelId="{1F8F1868-852D-4063-8E75-BA91D7BE78FA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1350-1500</a:t>
          </a:r>
          <a:endParaRPr lang="it-IT" sz="3700" kern="1200" dirty="0"/>
        </a:p>
      </dsp:txBody>
      <dsp:txXfrm>
        <a:off x="0" y="2752328"/>
        <a:ext cx="2194560" cy="13096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787E7-2DEC-424C-B846-14A90E300743}">
      <dsp:nvSpPr>
        <dsp:cNvPr id="0" name=""/>
        <dsp:cNvSpPr/>
      </dsp:nvSpPr>
      <dsp:spPr>
        <a:xfrm>
          <a:off x="0" y="0"/>
          <a:ext cx="1928826" cy="11072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Nascita dei Comuni</a:t>
          </a:r>
          <a:endParaRPr lang="it-IT" sz="2100" kern="1200" dirty="0"/>
        </a:p>
      </dsp:txBody>
      <dsp:txXfrm>
        <a:off x="0" y="0"/>
        <a:ext cx="1928826" cy="1107288"/>
      </dsp:txXfrm>
    </dsp:sp>
    <dsp:sp modelId="{47D5D7CB-A1E1-4E10-9E49-2ED68729DBD1}">
      <dsp:nvSpPr>
        <dsp:cNvPr id="0" name=""/>
        <dsp:cNvSpPr/>
      </dsp:nvSpPr>
      <dsp:spPr>
        <a:xfrm rot="5400000">
          <a:off x="756796" y="1134971"/>
          <a:ext cx="415233" cy="49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5400000">
        <a:off x="756796" y="1134971"/>
        <a:ext cx="415233" cy="498280"/>
      </dsp:txXfrm>
    </dsp:sp>
    <dsp:sp modelId="{7F699B15-8476-437A-A392-9A02481559C8}">
      <dsp:nvSpPr>
        <dsp:cNvPr id="0" name=""/>
        <dsp:cNvSpPr/>
      </dsp:nvSpPr>
      <dsp:spPr>
        <a:xfrm>
          <a:off x="0" y="1660933"/>
          <a:ext cx="1928826" cy="110728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Comuni consolari</a:t>
          </a:r>
          <a:endParaRPr lang="it-IT" sz="2100" kern="1200" dirty="0"/>
        </a:p>
      </dsp:txBody>
      <dsp:txXfrm>
        <a:off x="0" y="1660933"/>
        <a:ext cx="1928826" cy="1107288"/>
      </dsp:txXfrm>
    </dsp:sp>
    <dsp:sp modelId="{9DFDF410-E05C-4ED9-8AAD-DBC2A5656F01}">
      <dsp:nvSpPr>
        <dsp:cNvPr id="0" name=""/>
        <dsp:cNvSpPr/>
      </dsp:nvSpPr>
      <dsp:spPr>
        <a:xfrm rot="5400000">
          <a:off x="756796" y="2795904"/>
          <a:ext cx="415233" cy="498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5400000">
        <a:off x="756796" y="2795904"/>
        <a:ext cx="415233" cy="498280"/>
      </dsp:txXfrm>
    </dsp:sp>
    <dsp:sp modelId="{39FFD6FE-8972-4167-9510-E48D2B400C4A}">
      <dsp:nvSpPr>
        <dsp:cNvPr id="0" name=""/>
        <dsp:cNvSpPr/>
      </dsp:nvSpPr>
      <dsp:spPr>
        <a:xfrm>
          <a:off x="0" y="3321866"/>
          <a:ext cx="1928826" cy="110728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Importanza delle Corporazioni</a:t>
          </a:r>
          <a:endParaRPr lang="it-IT" sz="2100" kern="1200" dirty="0"/>
        </a:p>
      </dsp:txBody>
      <dsp:txXfrm>
        <a:off x="0" y="3321866"/>
        <a:ext cx="1928826" cy="1107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A8F5-B054-4C75-AC12-8AF7BDD9C652}" type="datetimeFigureOut">
              <a:rPr lang="it-IT" smtClean="0"/>
              <a:pPr/>
              <a:t>23/04/2022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6630-404D-4AA3-9DCC-80C5D92F5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Comune, Signoria, Principato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35784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14282" y="857232"/>
            <a:ext cx="242889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Ducato di FERRARA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>
            <a:off x="2643174" y="1457397"/>
            <a:ext cx="2857520" cy="42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1374" y="3071810"/>
            <a:ext cx="892978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Signoria degli </a:t>
            </a:r>
            <a:r>
              <a:rPr lang="it-IT" sz="2400" b="1" dirty="0" smtClean="0">
                <a:solidFill>
                  <a:srgbClr val="FF0000"/>
                </a:solidFill>
              </a:rPr>
              <a:t>Este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Anche </a:t>
            </a:r>
            <a:r>
              <a:rPr lang="it-IT" sz="2400" dirty="0"/>
              <a:t>questo è un luogo di </a:t>
            </a:r>
            <a:r>
              <a:rPr lang="it-IT" sz="2400" i="1" u="sng" dirty="0"/>
              <a:t>grande sviluppo civile e culturale</a:t>
            </a:r>
            <a:r>
              <a:rPr lang="it-IT" sz="2400" dirty="0"/>
              <a:t> (ci vivono a lungo </a:t>
            </a:r>
            <a:r>
              <a:rPr lang="it-IT" sz="2400" u="sng" dirty="0"/>
              <a:t>Boiardo e Ariosto</a:t>
            </a:r>
            <a:r>
              <a:rPr lang="it-IT" sz="2400" dirty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35784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14282" y="857232"/>
            <a:ext cx="242889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Repubblica di VENEZIA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 flipV="1">
            <a:off x="2643174" y="1071546"/>
            <a:ext cx="3000396" cy="385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71472" y="3071810"/>
            <a:ext cx="65008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Un’oligarchia </a:t>
            </a:r>
            <a:r>
              <a:rPr lang="it-IT" sz="2400" dirty="0"/>
              <a:t>comandata da poche famiglie ricche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3428992" y="285728"/>
            <a:ext cx="535784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14282" y="857232"/>
            <a:ext cx="2428892" cy="120032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Stato PONTIFICIO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>
            <a:off x="2643174" y="1457397"/>
            <a:ext cx="3214710" cy="185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14282" y="2357430"/>
            <a:ext cx="8643998" cy="415498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D</a:t>
            </a:r>
            <a:r>
              <a:rPr lang="it-IT" sz="2400" dirty="0" smtClean="0"/>
              <a:t>opo </a:t>
            </a:r>
            <a:r>
              <a:rPr lang="it-IT" sz="2400" dirty="0"/>
              <a:t>il </a:t>
            </a:r>
            <a:r>
              <a:rPr lang="it-IT" sz="2400" i="1" dirty="0"/>
              <a:t>Grande scisma</a:t>
            </a:r>
            <a:r>
              <a:rPr lang="it-IT" sz="2400" dirty="0"/>
              <a:t> torna ad essere una </a:t>
            </a:r>
            <a:r>
              <a:rPr lang="it-IT" sz="2400" b="1" dirty="0"/>
              <a:t>città splendente</a:t>
            </a:r>
            <a:r>
              <a:rPr lang="it-IT" sz="2400" dirty="0"/>
              <a:t>, un centro di </a:t>
            </a:r>
            <a:r>
              <a:rPr lang="it-IT" sz="2400" b="1" dirty="0"/>
              <a:t>altissima cultura</a:t>
            </a:r>
            <a:r>
              <a:rPr lang="it-IT" sz="2400" dirty="0"/>
              <a:t> in cui il papa chiama </a:t>
            </a:r>
            <a:r>
              <a:rPr lang="it-IT" sz="2400" b="1" dirty="0"/>
              <a:t>i più grandi </a:t>
            </a:r>
            <a:r>
              <a:rPr lang="it-IT" sz="2400" b="1" dirty="0" smtClean="0">
                <a:solidFill>
                  <a:srgbClr val="FF0000"/>
                </a:solidFill>
              </a:rPr>
              <a:t>artisti</a:t>
            </a:r>
            <a:r>
              <a:rPr lang="it-IT" sz="2400" dirty="0" smtClean="0"/>
              <a:t>. </a:t>
            </a:r>
          </a:p>
          <a:p>
            <a:r>
              <a:rPr lang="it-IT" sz="2400" dirty="0" smtClean="0"/>
              <a:t>Il papa </a:t>
            </a:r>
            <a:r>
              <a:rPr lang="it-IT" sz="2400" dirty="0"/>
              <a:t>si inserisce nei complessi </a:t>
            </a:r>
            <a:r>
              <a:rPr lang="it-IT" sz="2400" b="1" dirty="0"/>
              <a:t>giochi </a:t>
            </a:r>
            <a:r>
              <a:rPr lang="it-IT" sz="2400" b="1" dirty="0">
                <a:solidFill>
                  <a:srgbClr val="FF0000"/>
                </a:solidFill>
              </a:rPr>
              <a:t>politici</a:t>
            </a:r>
            <a:r>
              <a:rPr lang="it-IT" sz="2400" b="1" dirty="0"/>
              <a:t> </a:t>
            </a:r>
            <a:r>
              <a:rPr lang="it-IT" sz="2400" dirty="0"/>
              <a:t>italiani, vive nello </a:t>
            </a:r>
            <a:r>
              <a:rPr lang="it-IT" sz="2400" b="1" dirty="0">
                <a:solidFill>
                  <a:srgbClr val="FF0000"/>
                </a:solidFill>
              </a:rPr>
              <a:t>sfarzo</a:t>
            </a:r>
            <a:r>
              <a:rPr lang="it-IT" sz="2400" dirty="0"/>
              <a:t> e nel lusso; per farlo ha bisogno di molto </a:t>
            </a:r>
            <a:r>
              <a:rPr lang="it-IT" sz="2400" b="1" dirty="0"/>
              <a:t>denaro</a:t>
            </a:r>
            <a:r>
              <a:rPr lang="it-IT" sz="2400" dirty="0"/>
              <a:t>, cosa che porterà alla </a:t>
            </a:r>
            <a:r>
              <a:rPr lang="it-IT" sz="2400" i="1" u="sng" dirty="0"/>
              <a:t>vendita delle cariche </a:t>
            </a:r>
            <a:r>
              <a:rPr lang="it-IT" sz="2400" i="1" u="sng" dirty="0" smtClean="0"/>
              <a:t>sacre</a:t>
            </a:r>
            <a:r>
              <a:rPr lang="it-IT" sz="2400" dirty="0" smtClean="0"/>
              <a:t>, </a:t>
            </a:r>
            <a:r>
              <a:rPr lang="it-IT" sz="2400" i="1" u="sng" dirty="0"/>
              <a:t>delle </a:t>
            </a:r>
            <a:r>
              <a:rPr lang="it-IT" sz="2400" i="1" u="sng" dirty="0" smtClean="0"/>
              <a:t>indulgenze</a:t>
            </a:r>
            <a:r>
              <a:rPr lang="it-IT" sz="2400" dirty="0" smtClean="0"/>
              <a:t>, </a:t>
            </a:r>
            <a:r>
              <a:rPr lang="it-IT" sz="2400" i="1" u="sng" dirty="0"/>
              <a:t>delle </a:t>
            </a:r>
            <a:r>
              <a:rPr lang="it-IT" sz="2400" i="1" u="sng" dirty="0" smtClean="0"/>
              <a:t>reliquie</a:t>
            </a:r>
            <a:r>
              <a:rPr lang="it-IT" sz="2400" dirty="0" smtClean="0"/>
              <a:t>. </a:t>
            </a:r>
            <a:r>
              <a:rPr lang="it-IT" sz="2400" dirty="0"/>
              <a:t>Si diffonde anche la pratica del </a:t>
            </a:r>
            <a:r>
              <a:rPr lang="it-IT" sz="2400" b="1" dirty="0" smtClean="0">
                <a:solidFill>
                  <a:srgbClr val="FF0000"/>
                </a:solidFill>
              </a:rPr>
              <a:t>nepotismo</a:t>
            </a:r>
            <a:r>
              <a:rPr lang="it-IT" sz="2400" dirty="0" smtClean="0"/>
              <a:t>. </a:t>
            </a:r>
          </a:p>
          <a:p>
            <a:r>
              <a:rPr lang="it-IT" sz="2400" b="1" dirty="0"/>
              <a:t>C</a:t>
            </a:r>
            <a:r>
              <a:rPr lang="it-IT" sz="2400" b="1" dirty="0" smtClean="0"/>
              <a:t>oro </a:t>
            </a:r>
            <a:r>
              <a:rPr lang="it-IT" sz="2400" b="1" dirty="0"/>
              <a:t>di </a:t>
            </a:r>
            <a:r>
              <a:rPr lang="it-IT" sz="2400" b="1" dirty="0" smtClean="0"/>
              <a:t>proteste</a:t>
            </a:r>
            <a:r>
              <a:rPr lang="it-IT" sz="2400" dirty="0" smtClean="0"/>
              <a:t>: siamo </a:t>
            </a:r>
            <a:r>
              <a:rPr lang="it-IT" sz="2400" dirty="0"/>
              <a:t>vicini alla Riforma protestante di Lutero.</a:t>
            </a:r>
            <a:endParaRPr lang="it-IT" sz="2400" dirty="0" smtClean="0"/>
          </a:p>
          <a:p>
            <a:r>
              <a:rPr lang="it-IT" sz="2400" dirty="0"/>
              <a:t>Ci sono </a:t>
            </a:r>
            <a:r>
              <a:rPr lang="it-IT" sz="2400" i="1" u="sng" dirty="0"/>
              <a:t>due caratteristiche particolari</a:t>
            </a:r>
            <a:r>
              <a:rPr lang="it-IT" sz="2400" dirty="0"/>
              <a:t> dello Stato pontificio </a:t>
            </a:r>
            <a:r>
              <a:rPr lang="it-IT" sz="2400" dirty="0" smtClean="0"/>
              <a:t>:</a:t>
            </a:r>
          </a:p>
          <a:p>
            <a:pPr lvl="0"/>
            <a:r>
              <a:rPr lang="it-IT" sz="2400" dirty="0" smtClean="0"/>
              <a:t>- è </a:t>
            </a:r>
            <a:r>
              <a:rPr lang="it-IT" sz="2400" dirty="0"/>
              <a:t>un organismo </a:t>
            </a:r>
            <a:r>
              <a:rPr lang="it-IT" sz="2400" b="1" dirty="0"/>
              <a:t>religioso</a:t>
            </a:r>
            <a:r>
              <a:rPr lang="it-IT" sz="2400" dirty="0"/>
              <a:t> </a:t>
            </a:r>
            <a:r>
              <a:rPr lang="it-IT" sz="2400" dirty="0" smtClean="0"/>
              <a:t>: </a:t>
            </a:r>
            <a:r>
              <a:rPr lang="it-IT" sz="2400" b="1" dirty="0"/>
              <a:t>non può per questo essere </a:t>
            </a:r>
            <a:r>
              <a:rPr lang="it-IT" sz="2400" b="1" dirty="0" smtClean="0"/>
              <a:t>invaso</a:t>
            </a:r>
            <a:r>
              <a:rPr lang="it-IT" sz="2400" dirty="0" smtClean="0"/>
              <a:t>, </a:t>
            </a:r>
            <a:r>
              <a:rPr lang="it-IT" sz="2400" dirty="0"/>
              <a:t>pena la scomunica</a:t>
            </a:r>
          </a:p>
          <a:p>
            <a:r>
              <a:rPr lang="it-IT" sz="2400" dirty="0" smtClean="0"/>
              <a:t>- la </a:t>
            </a:r>
            <a:r>
              <a:rPr lang="it-IT" sz="2400" b="1" dirty="0"/>
              <a:t>carica di papa non è </a:t>
            </a:r>
            <a:r>
              <a:rPr lang="it-IT" sz="2400" b="1" dirty="0" smtClean="0"/>
              <a:t>ereditaria </a:t>
            </a:r>
            <a:r>
              <a:rPr lang="it-IT" sz="2400" dirty="0" smtClean="0"/>
              <a:t>(lotte </a:t>
            </a:r>
            <a:r>
              <a:rPr lang="it-IT" sz="2400" dirty="0"/>
              <a:t>e intrighi di corte </a:t>
            </a:r>
            <a:r>
              <a:rPr lang="it-IT" sz="2400" dirty="0" smtClean="0"/>
              <a:t>continui).</a:t>
            </a:r>
            <a:endParaRPr lang="it-IT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3428992" y="285728"/>
            <a:ext cx="535784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14282" y="857232"/>
            <a:ext cx="2428892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Repubblica di FIRENZE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 flipV="1">
            <a:off x="2643174" y="1285860"/>
            <a:ext cx="2714644" cy="171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14282" y="3429000"/>
            <a:ext cx="8643998" cy="26776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Ascesa della famiglia dei </a:t>
            </a:r>
            <a:r>
              <a:rPr lang="it-IT" sz="2800" b="1" dirty="0" smtClean="0">
                <a:solidFill>
                  <a:srgbClr val="FF0000"/>
                </a:solidFill>
              </a:rPr>
              <a:t>MEDICI</a:t>
            </a:r>
            <a:r>
              <a:rPr lang="it-IT" sz="2800" dirty="0" smtClean="0"/>
              <a:t> (di cui </a:t>
            </a:r>
            <a:r>
              <a:rPr lang="it-IT" sz="2800" b="1" dirty="0" smtClean="0"/>
              <a:t>Lorenzo il Magnifico </a:t>
            </a:r>
            <a:r>
              <a:rPr lang="it-IT" sz="2800" dirty="0" smtClean="0"/>
              <a:t>è l’apice)</a:t>
            </a:r>
          </a:p>
          <a:p>
            <a:pPr>
              <a:buFontTx/>
              <a:buChar char="-"/>
            </a:pPr>
            <a:r>
              <a:rPr lang="it-IT" sz="2800" dirty="0" smtClean="0"/>
              <a:t>Banchieri</a:t>
            </a:r>
          </a:p>
          <a:p>
            <a:pPr>
              <a:buFontTx/>
              <a:buChar char="-"/>
            </a:pPr>
            <a:r>
              <a:rPr lang="it-IT" sz="2800" dirty="0" smtClean="0"/>
              <a:t> </a:t>
            </a:r>
            <a:r>
              <a:rPr lang="it-IT" sz="2800" dirty="0" smtClean="0"/>
              <a:t>Grande abilità politica; Lorenzo è l’uomo che tiene in equilibrio le delicate sorti italiane</a:t>
            </a:r>
          </a:p>
          <a:p>
            <a:pPr>
              <a:buFontTx/>
              <a:buChar char="-"/>
            </a:pPr>
            <a:endParaRPr lang="it-IT" sz="1400" dirty="0" smtClean="0"/>
          </a:p>
          <a:p>
            <a:pPr algn="r"/>
            <a:r>
              <a:rPr lang="it-IT" sz="1400" dirty="0" smtClean="0"/>
              <a:t>v. video su </a:t>
            </a:r>
            <a:r>
              <a:rPr lang="it-IT" sz="1400" dirty="0" err="1" smtClean="0"/>
              <a:t>youtube</a:t>
            </a:r>
            <a:endParaRPr lang="it-IT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35784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14348" y="4714884"/>
            <a:ext cx="242889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Regno di NAPOLI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 flipV="1">
            <a:off x="3143240" y="3786192"/>
            <a:ext cx="3786214" cy="1528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42910" y="1071546"/>
            <a:ext cx="650085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Nel </a:t>
            </a:r>
            <a:r>
              <a:rPr lang="it-IT" sz="2400" b="1" dirty="0"/>
              <a:t>1442</a:t>
            </a:r>
            <a:r>
              <a:rPr lang="it-IT" sz="2400" dirty="0"/>
              <a:t> Alfonso </a:t>
            </a:r>
            <a:r>
              <a:rPr lang="it-IT" sz="2400" b="1" dirty="0">
                <a:solidFill>
                  <a:srgbClr val="FF0000"/>
                </a:solidFill>
              </a:rPr>
              <a:t>d’Aragona</a:t>
            </a:r>
            <a:r>
              <a:rPr lang="it-IT" sz="2400" dirty="0"/>
              <a:t>, che già possiede Sicilia e Sardegna, </a:t>
            </a:r>
            <a:r>
              <a:rPr lang="it-IT" sz="2400" b="1" dirty="0"/>
              <a:t>si prende anche l’Italia meridionale</a:t>
            </a:r>
            <a:r>
              <a:rPr lang="it-IT" sz="2400" dirty="0"/>
              <a:t> (che aveva capitale a Napoli). Quando muore Alfonso il Regno di Napoli </a:t>
            </a:r>
            <a:r>
              <a:rPr lang="it-IT" sz="2400" i="1" u="sng" dirty="0"/>
              <a:t>si stacca nuovamente</a:t>
            </a:r>
            <a:r>
              <a:rPr lang="it-IT" sz="2400" dirty="0"/>
              <a:t>, anche se in realtà viene affidato </a:t>
            </a:r>
            <a:r>
              <a:rPr lang="it-IT" sz="2400" i="1" u="sng" dirty="0"/>
              <a:t>al figlio (illegittimo) di Alfonso, Ferdinando</a:t>
            </a:r>
            <a:r>
              <a:rPr lang="it-IT"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71472" y="285728"/>
            <a:ext cx="8001056" cy="6370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Pace </a:t>
            </a:r>
            <a:r>
              <a:rPr lang="it-IT" sz="2400" dirty="0"/>
              <a:t>di </a:t>
            </a:r>
            <a:r>
              <a:rPr lang="it-IT" sz="2400" dirty="0" smtClean="0"/>
              <a:t>Lodi (1454)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rgbClr val="FF0000"/>
                </a:solidFill>
              </a:rPr>
              <a:t>equilibrio</a:t>
            </a:r>
            <a:r>
              <a:rPr lang="it-IT" sz="2400" b="1" dirty="0" smtClean="0"/>
              <a:t> </a:t>
            </a:r>
            <a:r>
              <a:rPr lang="it-IT" sz="2400" dirty="0"/>
              <a:t>(a cui </a:t>
            </a:r>
            <a:r>
              <a:rPr lang="it-IT" sz="2400" dirty="0" smtClean="0"/>
              <a:t>contribuisce Lorenzo </a:t>
            </a:r>
            <a:r>
              <a:rPr lang="it-IT" sz="2400" dirty="0"/>
              <a:t>il </a:t>
            </a:r>
            <a:r>
              <a:rPr lang="it-IT" sz="2400" dirty="0" smtClean="0"/>
              <a:t>Magnifico).  Nasce la </a:t>
            </a:r>
            <a:r>
              <a:rPr lang="it-IT" sz="2400" b="1" dirty="0">
                <a:solidFill>
                  <a:srgbClr val="FF0000"/>
                </a:solidFill>
              </a:rPr>
              <a:t>Lega italica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(alleanza tra gli Stati italiani</a:t>
            </a:r>
            <a:r>
              <a:rPr lang="it-IT" sz="2400" dirty="0" smtClean="0"/>
              <a:t>) </a:t>
            </a:r>
            <a:r>
              <a:rPr lang="it-IT" sz="2400" dirty="0" smtClean="0">
                <a:sym typeface="Wingdings" pitchFamily="2" charset="2"/>
              </a:rPr>
              <a:t></a:t>
            </a:r>
            <a:r>
              <a:rPr lang="it-IT" sz="2400" dirty="0" smtClean="0"/>
              <a:t> </a:t>
            </a:r>
            <a:r>
              <a:rPr lang="it-IT" sz="2400" b="1" dirty="0" smtClean="0"/>
              <a:t>impegno </a:t>
            </a:r>
            <a:r>
              <a:rPr lang="it-IT" sz="2400" b="1" dirty="0"/>
              <a:t>di non modificare l’assetto</a:t>
            </a:r>
            <a:r>
              <a:rPr lang="it-IT" sz="2400" dirty="0"/>
              <a:t> </a:t>
            </a:r>
            <a:r>
              <a:rPr lang="it-IT" sz="2400" dirty="0" smtClean="0"/>
              <a:t>politico: </a:t>
            </a:r>
            <a:r>
              <a:rPr lang="it-IT" sz="2400" i="1" u="sng" dirty="0"/>
              <a:t>se uno Stato avesse attaccato qualcuno, tutti gli altri avrebbero dovuto muoversi in sua difesa</a:t>
            </a:r>
            <a:r>
              <a:rPr lang="it-IT" sz="2400" dirty="0"/>
              <a:t>.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A </a:t>
            </a:r>
            <a:r>
              <a:rPr lang="it-IT" sz="2400" dirty="0"/>
              <a:t>un certo punto </a:t>
            </a:r>
            <a:r>
              <a:rPr lang="it-IT" sz="2400" dirty="0" smtClean="0"/>
              <a:t>però </a:t>
            </a:r>
            <a:r>
              <a:rPr lang="it-IT" sz="2400" dirty="0"/>
              <a:t>gli Stati italiani cominciano a </a:t>
            </a:r>
            <a:r>
              <a:rPr lang="it-IT" sz="2400" b="1" dirty="0"/>
              <a:t>cercare </a:t>
            </a:r>
            <a:r>
              <a:rPr lang="it-IT" sz="2400" b="1" dirty="0">
                <a:solidFill>
                  <a:srgbClr val="FF0000"/>
                </a:solidFill>
              </a:rPr>
              <a:t>l’alleanza</a:t>
            </a:r>
            <a:r>
              <a:rPr lang="it-IT" sz="2400" dirty="0"/>
              <a:t> </a:t>
            </a:r>
            <a:r>
              <a:rPr lang="it-IT" sz="2400" dirty="0" smtClean="0"/>
              <a:t>dei potenti </a:t>
            </a:r>
            <a:r>
              <a:rPr lang="it-IT" sz="2400" b="1" dirty="0">
                <a:solidFill>
                  <a:srgbClr val="FF0000"/>
                </a:solidFill>
              </a:rPr>
              <a:t>Stati nazionali </a:t>
            </a:r>
            <a:r>
              <a:rPr lang="it-IT" sz="2400" b="1" dirty="0" smtClean="0">
                <a:solidFill>
                  <a:srgbClr val="FF0000"/>
                </a:solidFill>
              </a:rPr>
              <a:t>stranieri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 smtClean="0"/>
              <a:t>l’Italia</a:t>
            </a:r>
            <a:r>
              <a:rPr lang="it-IT" sz="2400" dirty="0"/>
              <a:t>, </a:t>
            </a:r>
            <a:r>
              <a:rPr lang="it-IT" sz="2400" dirty="0" smtClean="0"/>
              <a:t>dal 1494, diventa </a:t>
            </a:r>
            <a:r>
              <a:rPr lang="it-IT" sz="2400" dirty="0"/>
              <a:t>un campo di battaglia anche per molte nazioni europee.</a:t>
            </a:r>
            <a:endParaRPr lang="it-IT" sz="2400" dirty="0" smtClean="0"/>
          </a:p>
          <a:p>
            <a:r>
              <a:rPr lang="it-IT" sz="2400" dirty="0"/>
              <a:t>L’Italia, così divisa, è infatti </a:t>
            </a:r>
            <a:r>
              <a:rPr lang="it-IT" sz="2400" b="1" dirty="0"/>
              <a:t>politicamente </a:t>
            </a:r>
            <a:r>
              <a:rPr lang="it-IT" sz="2400" b="1" dirty="0" smtClean="0"/>
              <a:t>fragile</a:t>
            </a:r>
            <a:r>
              <a:rPr lang="it-IT" sz="2400" dirty="0" smtClean="0"/>
              <a:t>. </a:t>
            </a:r>
            <a:r>
              <a:rPr lang="it-IT" sz="2400" i="1" dirty="0"/>
              <a:t>Nessuno degli Stati regionali è così forte da conquistare gli altri e tutti sono gelosi della propria indipendenza</a:t>
            </a:r>
            <a:r>
              <a:rPr lang="it-IT" sz="2400" dirty="0"/>
              <a:t>: quindi rimangono separati, mentre nelle altre parti d’Europa (Francia, Inghilterra, Spagna ecc.) si cominciano a formare degli </a:t>
            </a:r>
            <a:r>
              <a:rPr lang="it-IT" sz="2400" b="1" dirty="0"/>
              <a:t>Stati nazionali molto grandi e </a:t>
            </a:r>
            <a:r>
              <a:rPr lang="it-IT" sz="2400" b="1" dirty="0" smtClean="0"/>
              <a:t>forti</a:t>
            </a:r>
            <a:r>
              <a:rPr lang="it-IT" sz="2400" dirty="0" smtClean="0"/>
              <a:t> </a:t>
            </a:r>
            <a:r>
              <a:rPr lang="it-IT" sz="2400" dirty="0"/>
              <a:t>(sia politicamente che </a:t>
            </a:r>
            <a:r>
              <a:rPr lang="it-IT" sz="2400" dirty="0" smtClean="0"/>
              <a:t>militarmente): l’Italia </a:t>
            </a:r>
            <a:r>
              <a:rPr lang="it-IT" sz="2400" dirty="0"/>
              <a:t>diventa </a:t>
            </a:r>
            <a:r>
              <a:rPr lang="it-IT" sz="2400" b="1" dirty="0"/>
              <a:t>UNA </a:t>
            </a:r>
            <a:r>
              <a:rPr lang="it-IT" sz="2400" b="1" dirty="0">
                <a:solidFill>
                  <a:srgbClr val="FF0000"/>
                </a:solidFill>
              </a:rPr>
              <a:t>PREDA</a:t>
            </a:r>
            <a:r>
              <a:rPr lang="it-IT" sz="2400" dirty="0"/>
              <a:t> per le nazioni straniere.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57422" y="642918"/>
            <a:ext cx="4414846" cy="61437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3 periodi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1500166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6400800" cy="5429288"/>
          </a:xfrm>
        </p:spPr>
        <p:txBody>
          <a:bodyPr>
            <a:normAutofit fontScale="62500" lnSpcReduction="20000"/>
          </a:bodyPr>
          <a:lstStyle/>
          <a:p>
            <a:r>
              <a:rPr lang="it-IT" sz="5100" b="1" dirty="0" smtClean="0">
                <a:solidFill>
                  <a:srgbClr val="FF0000"/>
                </a:solidFill>
              </a:rPr>
              <a:t>1100-1250</a:t>
            </a:r>
            <a:endParaRPr lang="it-IT" sz="5100" dirty="0" smtClean="0">
              <a:solidFill>
                <a:srgbClr val="FF0000"/>
              </a:solidFill>
            </a:endParaRPr>
          </a:p>
          <a:p>
            <a:pPr algn="just"/>
            <a:r>
              <a:rPr lang="it-IT" sz="5100" dirty="0" smtClean="0">
                <a:solidFill>
                  <a:schemeClr val="tx1"/>
                </a:solidFill>
              </a:rPr>
              <a:t>È </a:t>
            </a:r>
            <a:r>
              <a:rPr lang="it-IT" sz="5100" dirty="0">
                <a:solidFill>
                  <a:schemeClr val="tx1"/>
                </a:solidFill>
              </a:rPr>
              <a:t>il periodo della </a:t>
            </a:r>
            <a:r>
              <a:rPr lang="it-IT" sz="5100" b="1" dirty="0">
                <a:solidFill>
                  <a:schemeClr val="tx1"/>
                </a:solidFill>
              </a:rPr>
              <a:t>nascita e della fioritura</a:t>
            </a:r>
            <a:r>
              <a:rPr lang="it-IT" sz="5100" dirty="0">
                <a:solidFill>
                  <a:schemeClr val="tx1"/>
                </a:solidFill>
              </a:rPr>
              <a:t> dei </a:t>
            </a:r>
            <a:r>
              <a:rPr lang="it-IT" sz="5100" dirty="0" smtClean="0">
                <a:solidFill>
                  <a:schemeClr val="tx1"/>
                </a:solidFill>
              </a:rPr>
              <a:t>Comuni; </a:t>
            </a:r>
            <a:r>
              <a:rPr lang="it-IT" sz="5100" b="1" dirty="0" smtClean="0">
                <a:solidFill>
                  <a:schemeClr val="tx1"/>
                </a:solidFill>
              </a:rPr>
              <a:t>conflitti</a:t>
            </a:r>
            <a:r>
              <a:rPr lang="it-IT" sz="5100" dirty="0" smtClean="0">
                <a:solidFill>
                  <a:schemeClr val="tx1"/>
                </a:solidFill>
              </a:rPr>
              <a:t>, vinti, con l’imperatore </a:t>
            </a:r>
            <a:r>
              <a:rPr lang="it-IT" sz="5100" b="1" dirty="0" smtClean="0">
                <a:solidFill>
                  <a:schemeClr val="tx1"/>
                </a:solidFill>
              </a:rPr>
              <a:t>Barbarossa</a:t>
            </a:r>
            <a:r>
              <a:rPr lang="it-IT" sz="4000" dirty="0" smtClean="0"/>
              <a:t>.</a:t>
            </a:r>
            <a:endParaRPr lang="it-IT" sz="4000" dirty="0" smtClean="0">
              <a:solidFill>
                <a:schemeClr val="tx1"/>
              </a:solidFill>
            </a:endParaRPr>
          </a:p>
          <a:p>
            <a:pPr algn="just"/>
            <a:r>
              <a:rPr lang="it-IT" sz="51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it-IT" sz="5100" dirty="0" smtClean="0">
                <a:solidFill>
                  <a:schemeClr val="tx1"/>
                </a:solidFill>
              </a:rPr>
              <a:t>A </a:t>
            </a:r>
            <a:r>
              <a:rPr lang="it-IT" sz="5100" dirty="0">
                <a:solidFill>
                  <a:schemeClr val="tx1"/>
                </a:solidFill>
              </a:rPr>
              <a:t>comandare sono di norma dei </a:t>
            </a:r>
            <a:r>
              <a:rPr lang="it-IT" sz="5100" b="1" dirty="0">
                <a:solidFill>
                  <a:schemeClr val="tx1"/>
                </a:solidFill>
              </a:rPr>
              <a:t>consoli</a:t>
            </a:r>
            <a:r>
              <a:rPr lang="it-IT" sz="5100" dirty="0">
                <a:solidFill>
                  <a:schemeClr val="tx1"/>
                </a:solidFill>
              </a:rPr>
              <a:t>; pian piano assumono sempre più importanza i mercanti, gli artigiani, i primi banchieri e tutti i membri delle </a:t>
            </a:r>
            <a:r>
              <a:rPr lang="it-IT" sz="5100" b="1" dirty="0">
                <a:solidFill>
                  <a:schemeClr val="tx1"/>
                </a:solidFill>
              </a:rPr>
              <a:t>Corporazioni</a:t>
            </a:r>
            <a:r>
              <a:rPr lang="it-IT" sz="5100" dirty="0">
                <a:solidFill>
                  <a:schemeClr val="tx1"/>
                </a:solidFill>
              </a:rPr>
              <a:t>. </a:t>
            </a:r>
            <a:endParaRPr lang="it-IT" sz="51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7072330" y="1214422"/>
          <a:ext cx="192882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64307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1250-1350</a:t>
            </a:r>
            <a:endParaRPr lang="it-IT" sz="4000" dirty="0" smtClean="0">
              <a:solidFill>
                <a:srgbClr val="FF0000"/>
              </a:solidFill>
            </a:endParaRPr>
          </a:p>
          <a:p>
            <a:pPr algn="just"/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otte intestine</a:t>
            </a:r>
            <a:r>
              <a:rPr lang="it-IT" sz="2400" dirty="0" smtClean="0">
                <a:solidFill>
                  <a:schemeClr val="tx1"/>
                </a:solidFill>
              </a:rPr>
              <a:t>: i Comuni  </a:t>
            </a:r>
            <a:r>
              <a:rPr lang="it-IT" sz="2400" dirty="0">
                <a:solidFill>
                  <a:schemeClr val="tx1"/>
                </a:solidFill>
              </a:rPr>
              <a:t>cambiano e </a:t>
            </a:r>
            <a:r>
              <a:rPr lang="it-IT" sz="2400" b="1" dirty="0">
                <a:solidFill>
                  <a:schemeClr val="tx1"/>
                </a:solidFill>
              </a:rPr>
              <a:t>si trasformano in due </a:t>
            </a:r>
            <a:r>
              <a:rPr lang="it-IT" sz="2400" b="1" dirty="0" smtClean="0">
                <a:solidFill>
                  <a:schemeClr val="tx1"/>
                </a:solidFill>
              </a:rPr>
              <a:t>modi: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00034" y="1857364"/>
          <a:ext cx="8143932" cy="470376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57784"/>
                <a:gridCol w="3286148"/>
              </a:tblGrid>
              <a:tr h="335949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Signorie</a:t>
                      </a:r>
                      <a:endParaRPr lang="it-IT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Repubbliche oligarchiche</a:t>
                      </a:r>
                      <a:endParaRPr lang="it-IT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4307521">
                <a:tc>
                  <a:txBody>
                    <a:bodyPr/>
                    <a:lstStyle/>
                    <a:p>
                      <a:r>
                        <a:rPr lang="it-IT" sz="1800" kern="1200" dirty="0" smtClean="0"/>
                        <a:t>Le </a:t>
                      </a:r>
                      <a:r>
                        <a:rPr lang="it-IT" sz="1800" b="1" kern="1200" dirty="0" smtClean="0"/>
                        <a:t>lotte</a:t>
                      </a:r>
                      <a:r>
                        <a:rPr lang="it-IT" sz="1800" kern="1200" dirty="0" smtClean="0"/>
                        <a:t> interne portano ai </a:t>
                      </a:r>
                      <a:r>
                        <a:rPr lang="it-IT" sz="2400" b="1" kern="1200" dirty="0" smtClean="0"/>
                        <a:t>Comuni podestarili</a:t>
                      </a:r>
                      <a:r>
                        <a:rPr lang="it-IT" sz="1800" kern="1200" dirty="0" smtClean="0"/>
                        <a:t>: il potere passa dunque nelle mani di una sola persona, il podestà: è lui che guida la città politicamente, e che difende il territorio spesso con l’aiuto di eserciti mercenari. </a:t>
                      </a:r>
                    </a:p>
                    <a:p>
                      <a:r>
                        <a:rPr lang="it-IT" sz="1800" kern="1200" dirty="0" smtClean="0"/>
                        <a:t>Quando la nomina di podestà diventa </a:t>
                      </a:r>
                      <a:r>
                        <a:rPr lang="it-IT" sz="1800" u="sng" kern="1200" dirty="0" smtClean="0"/>
                        <a:t>definitiva ed ereditaria</a:t>
                      </a:r>
                      <a:r>
                        <a:rPr lang="it-IT" sz="1800" kern="1200" dirty="0" smtClean="0"/>
                        <a:t> esso assume la carica di </a:t>
                      </a:r>
                      <a:r>
                        <a:rPr lang="it-IT" sz="2400" b="1" kern="1200" dirty="0" smtClean="0"/>
                        <a:t>Signore</a:t>
                      </a:r>
                      <a:r>
                        <a:rPr lang="it-IT" sz="1800" kern="1200" dirty="0" smtClean="0"/>
                        <a:t>: nascono, appunto, le Signorie. </a:t>
                      </a:r>
                    </a:p>
                    <a:p>
                      <a:r>
                        <a:rPr lang="it-IT" sz="1800" kern="1200" dirty="0" smtClean="0"/>
                        <a:t>La carica di Signore vale per </a:t>
                      </a:r>
                      <a:r>
                        <a:rPr lang="it-IT" sz="1800" b="1" kern="1200" dirty="0" smtClean="0"/>
                        <a:t>tutta la vita </a:t>
                      </a:r>
                      <a:r>
                        <a:rPr lang="it-IT" sz="1800" kern="1200" dirty="0" smtClean="0"/>
                        <a:t>ed è, come detto, </a:t>
                      </a:r>
                      <a:r>
                        <a:rPr lang="it-IT" sz="1800" b="1" kern="1200" dirty="0" smtClean="0"/>
                        <a:t>ereditaria</a:t>
                      </a:r>
                      <a:r>
                        <a:rPr lang="it-IT" sz="1800" kern="1200" dirty="0" smtClean="0"/>
                        <a:t>: così ci sono famiglie che comandano a lungo nelle varie città italiane.</a:t>
                      </a:r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/>
                        <a:t>In molti Comuni (Venezia, Firenze, Genova, Lucca) si creano gruppi di </a:t>
                      </a:r>
                      <a:r>
                        <a:rPr lang="it-IT" sz="2000" b="1" kern="1200" dirty="0" smtClean="0"/>
                        <a:t>governo oligarchici </a:t>
                      </a:r>
                      <a:r>
                        <a:rPr lang="it-IT" sz="1800" kern="1200" dirty="0" smtClean="0"/>
                        <a:t>(oligarchia = governo di pochi), dominati dalle persone </a:t>
                      </a:r>
                      <a:r>
                        <a:rPr lang="it-IT" sz="1800" b="1" kern="1200" dirty="0" smtClean="0"/>
                        <a:t>più ricche e facoltose </a:t>
                      </a:r>
                      <a:r>
                        <a:rPr lang="it-IT" sz="1800" kern="1200" dirty="0" smtClean="0"/>
                        <a:t>della città.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48" y="428604"/>
            <a:ext cx="7643866" cy="1752600"/>
          </a:xfrm>
        </p:spPr>
        <p:txBody>
          <a:bodyPr>
            <a:noAutofit/>
          </a:bodyPr>
          <a:lstStyle/>
          <a:p>
            <a:pPr lvl="0"/>
            <a:r>
              <a:rPr lang="it-IT" b="1" dirty="0" smtClean="0">
                <a:solidFill>
                  <a:srgbClr val="FF0000"/>
                </a:solidFill>
              </a:rPr>
              <a:t>1350-1500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just"/>
            <a:r>
              <a:rPr lang="it-IT" sz="2400" dirty="0" smtClean="0">
                <a:solidFill>
                  <a:schemeClr val="tx1"/>
                </a:solidFill>
              </a:rPr>
              <a:t>Si </a:t>
            </a:r>
            <a:r>
              <a:rPr lang="it-IT" sz="2400" dirty="0">
                <a:solidFill>
                  <a:schemeClr val="tx1"/>
                </a:solidFill>
              </a:rPr>
              <a:t>passa </a:t>
            </a:r>
            <a:r>
              <a:rPr lang="it-IT" sz="2400" b="1" u="sng" dirty="0">
                <a:solidFill>
                  <a:schemeClr val="tx1"/>
                </a:solidFill>
              </a:rPr>
              <a:t>dalla signoria al PRINCIPATO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  <a:endParaRPr lang="it-IT" sz="2400" dirty="0" smtClean="0">
              <a:solidFill>
                <a:schemeClr val="tx1"/>
              </a:solidFill>
            </a:endParaRPr>
          </a:p>
          <a:p>
            <a:pPr lvl="0" algn="just"/>
            <a:r>
              <a:rPr lang="it-IT" sz="2400" i="1" dirty="0" smtClean="0">
                <a:solidFill>
                  <a:schemeClr val="tx1"/>
                </a:solidFill>
              </a:rPr>
              <a:t>Che </a:t>
            </a:r>
            <a:r>
              <a:rPr lang="it-IT" sz="2400" i="1" dirty="0">
                <a:solidFill>
                  <a:schemeClr val="tx1"/>
                </a:solidFill>
              </a:rPr>
              <a:t>differenza c’è?</a:t>
            </a:r>
            <a:r>
              <a:rPr lang="it-IT" sz="2400" dirty="0">
                <a:solidFill>
                  <a:schemeClr val="tx1"/>
                </a:solidFill>
              </a:rPr>
              <a:t> Il Signore </a:t>
            </a:r>
            <a:r>
              <a:rPr lang="it-IT" sz="2400" u="sng" dirty="0">
                <a:solidFill>
                  <a:schemeClr val="tx1"/>
                </a:solidFill>
              </a:rPr>
              <a:t>riceve un </a:t>
            </a:r>
            <a:r>
              <a:rPr lang="it-IT" sz="2400" b="1" u="sng" dirty="0">
                <a:solidFill>
                  <a:srgbClr val="FF0000"/>
                </a:solidFill>
              </a:rPr>
              <a:t>titolo nobiliare </a:t>
            </a:r>
            <a:r>
              <a:rPr lang="it-IT" sz="2400" u="sng" dirty="0">
                <a:solidFill>
                  <a:schemeClr val="tx1"/>
                </a:solidFill>
              </a:rPr>
              <a:t>(duca, marchese...) o dal papa o dall’imperatore (che sono autorità superiori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it-IT" sz="2400" dirty="0" smtClean="0">
                <a:solidFill>
                  <a:schemeClr val="tx1"/>
                </a:solidFill>
              </a:rPr>
              <a:t> legittimazione). </a:t>
            </a:r>
          </a:p>
          <a:p>
            <a:pPr lvl="0" algn="just"/>
            <a:endParaRPr lang="it-IT" sz="2400" dirty="0">
              <a:solidFill>
                <a:schemeClr val="tx1"/>
              </a:solidFill>
            </a:endParaRPr>
          </a:p>
          <a:p>
            <a:pPr lvl="0" algn="just"/>
            <a:r>
              <a:rPr lang="it-IT" sz="2400" dirty="0" smtClean="0">
                <a:solidFill>
                  <a:schemeClr val="tx1"/>
                </a:solidFill>
              </a:rPr>
              <a:t>Nel </a:t>
            </a:r>
            <a:r>
              <a:rPr lang="it-IT" sz="2400" dirty="0">
                <a:solidFill>
                  <a:schemeClr val="tx1"/>
                </a:solidFill>
              </a:rPr>
              <a:t>PRINCIPATO: 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457200" lvl="0" indent="-457200" algn="just">
              <a:buAutoNum type="arabicParenR"/>
            </a:pPr>
            <a:r>
              <a:rPr lang="it-IT" sz="2400" b="1" dirty="0" smtClean="0">
                <a:solidFill>
                  <a:schemeClr val="tx1"/>
                </a:solidFill>
              </a:rPr>
              <a:t>comanda </a:t>
            </a:r>
            <a:r>
              <a:rPr lang="it-IT" sz="2400" b="1" dirty="0">
                <a:solidFill>
                  <a:schemeClr val="tx1"/>
                </a:solidFill>
              </a:rPr>
              <a:t>un principe</a:t>
            </a:r>
            <a:r>
              <a:rPr lang="it-IT" sz="2400" dirty="0">
                <a:solidFill>
                  <a:schemeClr val="tx1"/>
                </a:solidFill>
              </a:rPr>
              <a:t> (che prende le decisioni militari, amministra la giustizia, fa riscuotere le tasse); 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457200" lvl="0" indent="-457200" algn="just">
              <a:buAutoNum type="arabicParenR"/>
            </a:pPr>
            <a:r>
              <a:rPr lang="it-IT" sz="2400" b="1" dirty="0" smtClean="0">
                <a:solidFill>
                  <a:schemeClr val="tx1"/>
                </a:solidFill>
              </a:rPr>
              <a:t>burocrazia </a:t>
            </a:r>
            <a:r>
              <a:rPr lang="it-IT" sz="2400" b="1" dirty="0">
                <a:solidFill>
                  <a:schemeClr val="tx1"/>
                </a:solidFill>
              </a:rPr>
              <a:t>centrale</a:t>
            </a:r>
            <a:r>
              <a:rPr lang="it-IT" sz="2400" dirty="0">
                <a:solidFill>
                  <a:schemeClr val="tx1"/>
                </a:solidFill>
              </a:rPr>
              <a:t> molto organizzata; 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457200" lvl="0" indent="-457200" algn="just">
              <a:buAutoNum type="arabicParenR"/>
            </a:pPr>
            <a:r>
              <a:rPr lang="it-IT" sz="2400" dirty="0" smtClean="0">
                <a:solidFill>
                  <a:schemeClr val="tx1"/>
                </a:solidFill>
              </a:rPr>
              <a:t>nelle </a:t>
            </a:r>
            <a:r>
              <a:rPr lang="it-IT" sz="2400" i="1" u="sng" dirty="0">
                <a:solidFill>
                  <a:schemeClr val="tx1"/>
                </a:solidFill>
              </a:rPr>
              <a:t>varie città</a:t>
            </a:r>
            <a:r>
              <a:rPr lang="it-IT" sz="2400" dirty="0">
                <a:solidFill>
                  <a:schemeClr val="tx1"/>
                </a:solidFill>
              </a:rPr>
              <a:t> del Principato ci sono </a:t>
            </a:r>
            <a:r>
              <a:rPr lang="it-IT" sz="2400" b="1" dirty="0">
                <a:solidFill>
                  <a:schemeClr val="tx1"/>
                </a:solidFill>
              </a:rPr>
              <a:t>diversi magistrati e funzionari</a:t>
            </a:r>
            <a:r>
              <a:rPr lang="it-IT" sz="2400" dirty="0">
                <a:solidFill>
                  <a:schemeClr val="tx1"/>
                </a:solidFill>
              </a:rPr>
              <a:t> che si </a:t>
            </a:r>
            <a:r>
              <a:rPr lang="it-IT" sz="2400" i="1" u="sng" dirty="0">
                <a:solidFill>
                  <a:schemeClr val="tx1"/>
                </a:solidFill>
              </a:rPr>
              <a:t>occupano del governo locale</a:t>
            </a:r>
            <a:r>
              <a:rPr lang="it-IT" sz="2400" dirty="0">
                <a:solidFill>
                  <a:schemeClr val="tx1"/>
                </a:solidFill>
              </a:rPr>
              <a:t>; </a:t>
            </a:r>
            <a:endParaRPr lang="it-IT" sz="2400" dirty="0" smtClean="0">
              <a:solidFill>
                <a:schemeClr val="tx1"/>
              </a:solidFill>
            </a:endParaRPr>
          </a:p>
          <a:p>
            <a:pPr marL="457200" lvl="0" indent="-457200" algn="just">
              <a:buAutoNum type="arabicParenR"/>
            </a:pPr>
            <a:r>
              <a:rPr lang="it-IT" sz="2400" dirty="0" smtClean="0">
                <a:solidFill>
                  <a:schemeClr val="tx1"/>
                </a:solidFill>
              </a:rPr>
              <a:t>forte </a:t>
            </a:r>
            <a:r>
              <a:rPr lang="it-IT" sz="2400" b="1" dirty="0">
                <a:solidFill>
                  <a:schemeClr val="tx1"/>
                </a:solidFill>
              </a:rPr>
              <a:t>esercito</a:t>
            </a:r>
            <a:r>
              <a:rPr lang="it-IT" sz="2400" dirty="0">
                <a:solidFill>
                  <a:schemeClr val="tx1"/>
                </a:solidFill>
              </a:rPr>
              <a:t> (in parte fatto da cittadini dello Stato, in parte fatto dalle compagnie di ventura).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35784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85786" y="857232"/>
            <a:ext cx="185738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SAVOIA</a:t>
            </a:r>
            <a:endParaRPr lang="it-IT" sz="40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 flipV="1">
            <a:off x="2643174" y="1142984"/>
            <a:ext cx="1071570" cy="68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57158" y="1928802"/>
            <a:ext cx="292895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Dal 1861 saranno i re d’Italia</a:t>
            </a:r>
            <a:endParaRPr lang="it-IT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35784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14282" y="857232"/>
            <a:ext cx="242889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DUCATO </a:t>
            </a:r>
            <a:r>
              <a:rPr lang="it-IT" sz="3600" dirty="0" err="1" smtClean="0"/>
              <a:t>DI</a:t>
            </a:r>
            <a:r>
              <a:rPr lang="it-IT" sz="3600" dirty="0" smtClean="0"/>
              <a:t> MILANO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 flipV="1">
            <a:off x="2643174" y="1071550"/>
            <a:ext cx="1785950" cy="385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1374" y="3071810"/>
            <a:ext cx="8929782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Signoria dal </a:t>
            </a:r>
            <a:r>
              <a:rPr lang="it-IT" sz="2400" dirty="0"/>
              <a:t>1277, con il ghibellino Ottone </a:t>
            </a:r>
            <a:r>
              <a:rPr lang="it-IT" sz="2400" b="1" dirty="0"/>
              <a:t>Visconti.</a:t>
            </a:r>
            <a:r>
              <a:rPr lang="it-IT" sz="2400" dirty="0"/>
              <a:t> </a:t>
            </a:r>
            <a:endParaRPr lang="it-IT" sz="2400" dirty="0" smtClean="0"/>
          </a:p>
          <a:p>
            <a:r>
              <a:rPr lang="it-IT" sz="2400" dirty="0"/>
              <a:t>Il riconoscimento ufficiale, per i Visconti, arriva però solo nel </a:t>
            </a:r>
            <a:r>
              <a:rPr lang="it-IT" sz="2400" b="1" dirty="0"/>
              <a:t>1395,</a:t>
            </a:r>
            <a:r>
              <a:rPr lang="it-IT" sz="2400" dirty="0"/>
              <a:t> quando l’imperatore </a:t>
            </a:r>
            <a:r>
              <a:rPr lang="it-IT" sz="2400" b="1" dirty="0" err="1"/>
              <a:t>Venceslao</a:t>
            </a:r>
            <a:r>
              <a:rPr lang="it-IT" sz="2400" b="1" dirty="0"/>
              <a:t> dà a Gian Galeazzo </a:t>
            </a:r>
            <a:r>
              <a:rPr lang="it-IT" sz="2400" b="1" dirty="0" smtClean="0">
                <a:solidFill>
                  <a:srgbClr val="FF0000"/>
                </a:solidFill>
              </a:rPr>
              <a:t>Visconti</a:t>
            </a:r>
            <a:r>
              <a:rPr lang="it-IT" sz="2400" dirty="0" smtClean="0"/>
              <a:t> </a:t>
            </a:r>
            <a:r>
              <a:rPr lang="it-IT" sz="2400" b="1" dirty="0"/>
              <a:t>il titolo di principe e duca</a:t>
            </a:r>
            <a:r>
              <a:rPr lang="it-IT" sz="2400" dirty="0"/>
              <a:t> (in cambio di parecchi soldi). </a:t>
            </a:r>
            <a:endParaRPr lang="it-IT" sz="2400" dirty="0" smtClean="0"/>
          </a:p>
          <a:p>
            <a:r>
              <a:rPr lang="it-IT" sz="2400" dirty="0" smtClean="0"/>
              <a:t>Nel </a:t>
            </a:r>
            <a:r>
              <a:rPr lang="it-IT" sz="2400" dirty="0"/>
              <a:t>1447 Filippo Maria Visconti muore senza eredi; nel </a:t>
            </a:r>
            <a:r>
              <a:rPr lang="it-IT" sz="2400" b="1" dirty="0"/>
              <a:t>1450</a:t>
            </a:r>
            <a:r>
              <a:rPr lang="it-IT" sz="2400" dirty="0"/>
              <a:t>, allora, è </a:t>
            </a:r>
            <a:r>
              <a:rPr lang="it-IT" sz="2400" b="1" dirty="0"/>
              <a:t>Francesco </a:t>
            </a:r>
            <a:r>
              <a:rPr lang="it-IT" sz="2400" b="1" dirty="0">
                <a:solidFill>
                  <a:srgbClr val="FF0000"/>
                </a:solidFill>
              </a:rPr>
              <a:t>Sforza</a:t>
            </a:r>
            <a:r>
              <a:rPr lang="it-IT" sz="2400" dirty="0"/>
              <a:t> a prendere il potere, con il consenso dei milanesi; il figlio Gian Galeazzo, invece, governa come un tiranno, tanto che viene assassinato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35784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14282" y="857232"/>
            <a:ext cx="24288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Repubblica di GENOVA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>
            <a:off x="2643174" y="1457397"/>
            <a:ext cx="1643074" cy="257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1374" y="3071810"/>
            <a:ext cx="892978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Genova </a:t>
            </a:r>
            <a:r>
              <a:rPr lang="it-IT" sz="2400" u="sng" dirty="0"/>
              <a:t>sconfigge</a:t>
            </a:r>
            <a:r>
              <a:rPr lang="it-IT" sz="2400" dirty="0"/>
              <a:t> Pisa nel 1284 (presso lo scoglio della </a:t>
            </a:r>
            <a:r>
              <a:rPr lang="it-IT" sz="2400" dirty="0" err="1"/>
              <a:t>Meloria</a:t>
            </a:r>
            <a:r>
              <a:rPr lang="it-IT" sz="2400" dirty="0"/>
              <a:t>) e Venezia nel 1378, nella guerra di Chioggia, diventando così </a:t>
            </a:r>
            <a:r>
              <a:rPr lang="it-IT" sz="2400" u="sng" dirty="0"/>
              <a:t>la potenza italiana egemone nel Tirreno</a:t>
            </a:r>
            <a:r>
              <a:rPr lang="it-IT" sz="2400" dirty="0"/>
              <a:t>. </a:t>
            </a:r>
            <a:endParaRPr lang="it-IT" sz="2400" dirty="0" smtClean="0"/>
          </a:p>
          <a:p>
            <a:r>
              <a:rPr lang="it-IT" sz="2400" dirty="0" smtClean="0"/>
              <a:t>A </a:t>
            </a:r>
            <a:r>
              <a:rPr lang="it-IT" sz="2400" dirty="0"/>
              <a:t>comandare, a Genova, è il </a:t>
            </a:r>
            <a:r>
              <a:rPr lang="it-IT" sz="2400" b="1" dirty="0"/>
              <a:t>Banco di San Giorgio</a:t>
            </a:r>
            <a:r>
              <a:rPr lang="it-IT" sz="2400" dirty="0"/>
              <a:t>, una potentissima </a:t>
            </a:r>
            <a:r>
              <a:rPr lang="it-IT" sz="2400" b="1" dirty="0"/>
              <a:t>istituzione finanziaria</a:t>
            </a:r>
            <a:r>
              <a:rPr lang="it-IT" sz="2400" dirty="0"/>
              <a:t> (una delle prime banche italiane) </a:t>
            </a:r>
            <a:r>
              <a:rPr lang="it-IT" sz="2400" b="1" dirty="0"/>
              <a:t>nelle mani di una ristretta oligarchia</a:t>
            </a:r>
            <a:r>
              <a:rPr lang="it-IT" sz="2400" dirty="0"/>
              <a:t> (pochi nobili e ricchi).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290"/>
            <a:ext cx="535784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14282" y="857232"/>
            <a:ext cx="24288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Ducato di MANTOVA</a:t>
            </a:r>
            <a:endParaRPr lang="it-IT" sz="3600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 flipV="1">
            <a:off x="2643174" y="1357298"/>
            <a:ext cx="2428892" cy="100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1374" y="3071810"/>
            <a:ext cx="892978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Dominato dai </a:t>
            </a:r>
            <a:r>
              <a:rPr lang="it-IT" sz="2400" b="1" dirty="0" smtClean="0">
                <a:solidFill>
                  <a:srgbClr val="FF0000"/>
                </a:solidFill>
              </a:rPr>
              <a:t>Gonzaga</a:t>
            </a:r>
          </a:p>
          <a:p>
            <a:r>
              <a:rPr lang="it-IT" sz="2400" dirty="0" smtClean="0"/>
              <a:t>Nella </a:t>
            </a:r>
            <a:r>
              <a:rPr lang="it-IT" sz="2400" dirty="0"/>
              <a:t>città lavoreranno </a:t>
            </a:r>
            <a:r>
              <a:rPr lang="it-IT" sz="2400" b="1" dirty="0"/>
              <a:t>grandi artisti</a:t>
            </a:r>
            <a:r>
              <a:rPr lang="it-IT" sz="2400" dirty="0"/>
              <a:t> (</a:t>
            </a:r>
            <a:r>
              <a:rPr lang="it-IT" sz="2400" u="sng" dirty="0"/>
              <a:t>Leon Battista Alberti, Andrea Mantegna</a:t>
            </a:r>
            <a:r>
              <a:rPr lang="it-IT" sz="2400" dirty="0"/>
              <a:t>) e la </a:t>
            </a:r>
            <a:r>
              <a:rPr lang="it-IT" sz="2400" b="1" dirty="0"/>
              <a:t>corte di Francesco II</a:t>
            </a:r>
            <a:r>
              <a:rPr lang="it-IT" sz="2400" dirty="0"/>
              <a:t> (1466-1519) diventerà uno dei </a:t>
            </a:r>
            <a:r>
              <a:rPr lang="it-IT" sz="2400" i="1" u="sng" dirty="0"/>
              <a:t>centri culturali</a:t>
            </a:r>
            <a:r>
              <a:rPr lang="it-IT" sz="2400" dirty="0"/>
              <a:t> più importanti nel </a:t>
            </a:r>
            <a:r>
              <a:rPr lang="it-IT" sz="2400" dirty="0" smtClean="0"/>
              <a:t>Rinascimento; </a:t>
            </a:r>
            <a:r>
              <a:rPr lang="it-IT" sz="2400" dirty="0"/>
              <a:t>vi soggiorneranno anche artisti come </a:t>
            </a:r>
            <a:r>
              <a:rPr lang="it-IT" sz="2400" u="sng" dirty="0"/>
              <a:t>Ariosto, Leonardo, Raffaello</a:t>
            </a:r>
            <a:r>
              <a:rPr lang="it-IT" sz="24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957</Words>
  <Application>Microsoft Office PowerPoint</Application>
  <PresentationFormat>Presentazione su schermo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Comune, Signoria, Principato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simone.dell@libero.it</dc:creator>
  <cp:lastModifiedBy>simone.dell@libero.it</cp:lastModifiedBy>
  <cp:revision>14</cp:revision>
  <dcterms:created xsi:type="dcterms:W3CDTF">2020-03-13T18:37:41Z</dcterms:created>
  <dcterms:modified xsi:type="dcterms:W3CDTF">2022-04-23T05:43:05Z</dcterms:modified>
</cp:coreProperties>
</file>